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17"/>
  </p:notesMasterIdLst>
  <p:sldIdLst>
    <p:sldId id="339" r:id="rId2"/>
    <p:sldId id="289" r:id="rId3"/>
    <p:sldId id="298" r:id="rId4"/>
    <p:sldId id="265" r:id="rId5"/>
    <p:sldId id="310" r:id="rId6"/>
    <p:sldId id="266" r:id="rId7"/>
    <p:sldId id="311" r:id="rId8"/>
    <p:sldId id="328" r:id="rId9"/>
    <p:sldId id="316" r:id="rId10"/>
    <p:sldId id="334" r:id="rId11"/>
    <p:sldId id="340" r:id="rId12"/>
    <p:sldId id="341" r:id="rId13"/>
    <p:sldId id="317" r:id="rId14"/>
    <p:sldId id="304" r:id="rId15"/>
    <p:sldId id="342" r:id="rId16"/>
  </p:sldIdLst>
  <p:sldSz cx="12192000" cy="6858000"/>
  <p:notesSz cx="6858000" cy="9144000"/>
  <p:embeddedFontLst>
    <p:embeddedFont>
      <p:font typeface="Calibri" panose="020F0502020204030204" pitchFamily="34" charset="0"/>
      <p:regular r:id="rId18"/>
      <p:bold r:id="rId19"/>
      <p:italic r:id="rId20"/>
      <p:boldItalic r:id="rId21"/>
    </p:embeddedFont>
    <p:embeddedFont>
      <p:font typeface="Helvetica Neue Light" panose="02000403000000020004"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7D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6327"/>
  </p:normalViewPr>
  <p:slideViewPr>
    <p:cSldViewPr snapToGrid="0">
      <p:cViewPr varScale="1">
        <p:scale>
          <a:sx n="128" d="100"/>
          <a:sy n="128" d="100"/>
        </p:scale>
        <p:origin x="480"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ocs.snowflake.com/en/sql-reference/data-types-datetime.html"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docs.snowflake.com/en/user-guide/ui-query-profile.html"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snowflake.com/en/user-guide/tables-temp-transient.html"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docs.snowflake.com/en/sql-reference/sql/alter-table.html"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snowflake.com/en/user-guide/object-clone.htm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snowflake.com/en/user-guide/object-clone.html"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snowflake.com/en/sql-reference/sql/alter-view.html"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docs.snowflake.com/en/sql-reference/sql/alter-materialized-view.htm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ommunity.snowflake.com/s/article/How-To-Submit-a-Support-Case-in-Snowflake-Lodg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Date and time </a:t>
            </a:r>
          </a:p>
          <a:p>
            <a:r>
              <a:rPr lang="en-US" sz="1200" b="0" i="0" kern="1200" dirty="0">
                <a:solidFill>
                  <a:schemeClr val="tx1"/>
                </a:solidFill>
                <a:effectLst/>
                <a:latin typeface="+mn-lt"/>
                <a:ea typeface="+mn-ea"/>
                <a:cs typeface="+mn-cs"/>
              </a:rPr>
              <a:t>When defining columns to contain dates or timestamps, we recommend choosing a </a:t>
            </a:r>
            <a:r>
              <a:rPr lang="en-US" sz="1200" b="0" i="0" u="none" strike="noStrike" kern="1200" dirty="0">
                <a:solidFill>
                  <a:schemeClr val="tx1"/>
                </a:solidFill>
                <a:effectLst/>
                <a:latin typeface="+mn-lt"/>
                <a:ea typeface="+mn-ea"/>
                <a:cs typeface="+mn-cs"/>
                <a:hlinkClick r:id="rId3"/>
              </a:rPr>
              <a:t>date or timestamp data type</a:t>
            </a:r>
            <a:r>
              <a:rPr lang="en-US" sz="1200" b="0" i="0" kern="1200" dirty="0">
                <a:solidFill>
                  <a:schemeClr val="tx1"/>
                </a:solidFill>
                <a:effectLst/>
                <a:latin typeface="+mn-lt"/>
                <a:ea typeface="+mn-ea"/>
                <a:cs typeface="+mn-cs"/>
              </a:rPr>
              <a:t> rather than a character data type. Snowflake stores DATE and TIMESTAMP data more efficiently than VARCHAR, resulting in better query performance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Referential integrity constraints</a:t>
            </a:r>
          </a:p>
          <a:p>
            <a:r>
              <a:rPr lang="en-US" sz="1200" b="0" i="0" kern="1200" dirty="0">
                <a:solidFill>
                  <a:schemeClr val="tx1"/>
                </a:solidFill>
                <a:effectLst/>
                <a:latin typeface="+mn-lt"/>
                <a:ea typeface="+mn-ea"/>
                <a:cs typeface="+mn-cs"/>
              </a:rPr>
              <a:t> in Snowflake are informational and, with the exception of NOT NULL, not enforced. Constraints other than NOT NULL are created as disabled.</a:t>
            </a:r>
          </a:p>
          <a:p>
            <a:r>
              <a:rPr lang="en-US" sz="1200" b="0" i="0" kern="1200" dirty="0">
                <a:solidFill>
                  <a:schemeClr val="tx1"/>
                </a:solidFill>
                <a:effectLst/>
                <a:latin typeface="+mn-lt"/>
                <a:ea typeface="+mn-ea"/>
                <a:cs typeface="+mn-cs"/>
              </a:rPr>
              <a:t>However, constraints provide valuable metadata. The primary keys and foreign keys enable members of your project team to orient themselves to the schema design and familiarize themselves with how the tables relate with one another.</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When to add a clustering key </a:t>
            </a:r>
          </a:p>
          <a:p>
            <a:r>
              <a:rPr lang="en-US" sz="1200" b="0" i="0" kern="1200" dirty="0">
                <a:solidFill>
                  <a:schemeClr val="tx1"/>
                </a:solidFill>
                <a:effectLst/>
                <a:latin typeface="+mn-lt"/>
                <a:ea typeface="+mn-ea"/>
                <a:cs typeface="+mn-cs"/>
              </a:rPr>
              <a:t>The order in which the data is loaded does not match the dimension by which it is most commonly queried (e.g. the data is loaded by date, but reports filter the data by ID). If your existing scripts or reports query the data by both date </a:t>
            </a:r>
            <a:r>
              <a:rPr lang="en-US" sz="1200" b="1" i="1" kern="1200" dirty="0">
                <a:solidFill>
                  <a:schemeClr val="tx1"/>
                </a:solidFill>
                <a:effectLst/>
                <a:latin typeface="+mn-lt"/>
                <a:ea typeface="+mn-ea"/>
                <a:cs typeface="+mn-cs"/>
              </a:rPr>
              <a:t>and</a:t>
            </a:r>
            <a:r>
              <a:rPr lang="en-US" sz="1200" b="0" i="0" kern="1200" dirty="0">
                <a:solidFill>
                  <a:schemeClr val="tx1"/>
                </a:solidFill>
                <a:effectLst/>
                <a:latin typeface="+mn-lt"/>
                <a:ea typeface="+mn-ea"/>
                <a:cs typeface="+mn-cs"/>
              </a:rPr>
              <a:t> ID (and potentially a third or fourth column), you may see some performance improvement by creating a multi-column clustering key.</a:t>
            </a:r>
          </a:p>
          <a:p>
            <a:r>
              <a:rPr lang="en-US" sz="1200" b="0" i="0" u="none" strike="noStrike" kern="1200" dirty="0">
                <a:solidFill>
                  <a:schemeClr val="tx1"/>
                </a:solidFill>
                <a:effectLst/>
                <a:latin typeface="+mn-lt"/>
                <a:ea typeface="+mn-ea"/>
                <a:cs typeface="+mn-cs"/>
                <a:hlinkClick r:id="rId4"/>
              </a:rPr>
              <a:t>Query Profile</a:t>
            </a:r>
            <a:r>
              <a:rPr lang="en-US" sz="1200" b="0" i="0" kern="1200" dirty="0">
                <a:solidFill>
                  <a:schemeClr val="tx1"/>
                </a:solidFill>
                <a:effectLst/>
                <a:latin typeface="+mn-lt"/>
                <a:ea typeface="+mn-ea"/>
                <a:cs typeface="+mn-cs"/>
              </a:rPr>
              <a:t> indicates that a significant percentage of the total duration time for typical queries against the table is spent scanning. This applies to queries that filter on one or more specific columns.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2</a:t>
            </a:fld>
            <a:endParaRPr lang="en-US"/>
          </a:p>
        </p:txBody>
      </p:sp>
    </p:spTree>
    <p:extLst>
      <p:ext uri="{BB962C8B-B14F-4D97-AF65-F5344CB8AC3E}">
        <p14:creationId xmlns:p14="http://schemas.microsoft.com/office/powerpoint/2010/main" val="13404282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CA472-7F2E-4E76-B936-E2F0FA71052E}" type="slidenum">
              <a:rPr lang="en-US" smtClean="0"/>
              <a:t>13</a:t>
            </a:fld>
            <a:endParaRPr lang="en-US"/>
          </a:p>
        </p:txBody>
      </p:sp>
    </p:spTree>
    <p:extLst>
      <p:ext uri="{BB962C8B-B14F-4D97-AF65-F5344CB8AC3E}">
        <p14:creationId xmlns:p14="http://schemas.microsoft.com/office/powerpoint/2010/main" val="419069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05394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Setting up a recursive CTE </a:t>
            </a:r>
          </a:p>
        </p:txBody>
      </p:sp>
      <p:sp>
        <p:nvSpPr>
          <p:cNvPr id="4" name="Slide Number Placeholder 3"/>
          <p:cNvSpPr>
            <a:spLocks noGrp="1"/>
          </p:cNvSpPr>
          <p:nvPr>
            <p:ph type="sldNum" sz="quarter" idx="5"/>
          </p:nvPr>
        </p:nvSpPr>
        <p:spPr/>
        <p:txBody>
          <a:bodyPr/>
          <a:lstStyle/>
          <a:p>
            <a:fld id="{508CA472-7F2E-4E76-B936-E2F0FA71052E}" type="slidenum">
              <a:rPr lang="en-US" smtClean="0"/>
              <a:t>15</a:t>
            </a:fld>
            <a:endParaRPr lang="en-US"/>
          </a:p>
        </p:txBody>
      </p:sp>
    </p:spTree>
    <p:extLst>
      <p:ext uri="{BB962C8B-B14F-4D97-AF65-F5344CB8AC3E}">
        <p14:creationId xmlns:p14="http://schemas.microsoft.com/office/powerpoint/2010/main" val="2329866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Column size</a:t>
            </a:r>
          </a:p>
          <a:p>
            <a:r>
              <a:rPr lang="en-US" sz="1200" b="0" i="0" kern="1200" dirty="0">
                <a:solidFill>
                  <a:schemeClr val="tx1"/>
                </a:solidFill>
                <a:effectLst/>
                <a:latin typeface="+mn-lt"/>
                <a:ea typeface="+mn-ea"/>
                <a:cs typeface="+mn-cs"/>
              </a:rPr>
              <a:t>Snowflake compresses column data effectively; therefore, creating columns larger than necessary has minimal impact on the size of data tables. Likewise, there is no query performance difference between a column with a maximum length declaration (e.g. VARCHAR(16777216)), and a smaller precision.</a:t>
            </a:r>
          </a:p>
          <a:p>
            <a:r>
              <a:rPr lang="en-US" sz="1200" b="0" i="0" kern="1200" dirty="0">
                <a:solidFill>
                  <a:schemeClr val="tx1"/>
                </a:solidFill>
                <a:effectLst/>
                <a:latin typeface="+mn-lt"/>
                <a:ea typeface="+mn-ea"/>
                <a:cs typeface="+mn-cs"/>
              </a:rPr>
              <a:t>column data is predictable, define an appropriate column length</a:t>
            </a:r>
          </a:p>
          <a:p>
            <a:r>
              <a:rPr lang="en-US" sz="1200" b="0" i="0" kern="1200" dirty="0">
                <a:solidFill>
                  <a:schemeClr val="tx1"/>
                </a:solidFill>
                <a:effectLst/>
                <a:latin typeface="+mn-lt"/>
                <a:ea typeface="+mn-ea"/>
                <a:cs typeface="+mn-cs"/>
              </a:rPr>
              <a:t>	Data loading operations are more likely to detect issues such as columns loaded out of order</a:t>
            </a:r>
          </a:p>
          <a:p>
            <a:r>
              <a:rPr lang="en-US" sz="1200" b="0" i="0" kern="1200" dirty="0">
                <a:solidFill>
                  <a:schemeClr val="tx1"/>
                </a:solidFill>
                <a:effectLst/>
                <a:latin typeface="+mn-lt"/>
                <a:ea typeface="+mn-ea"/>
                <a:cs typeface="+mn-cs"/>
              </a:rPr>
              <a:t>	Unspecified lengths cause some third-party tools may anticipate consuming the maximum size value, which can translate into increased client-side memory usage or unusual behavior.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better pruning and less storage consumption, we recommend flattening your object and key data into separate relational columns if your semi-structured data includes:</a:t>
            </a:r>
          </a:p>
          <a:p>
            <a:r>
              <a:rPr lang="en-US" sz="1200" b="0" i="0" kern="1200" dirty="0">
                <a:solidFill>
                  <a:schemeClr val="tx1"/>
                </a:solidFill>
                <a:effectLst/>
                <a:latin typeface="+mn-lt"/>
                <a:ea typeface="+mn-ea"/>
                <a:cs typeface="+mn-cs"/>
              </a:rPr>
              <a:t>Dates and timestamps, especially non-ISO 8601 dates and timestamps, as string values</a:t>
            </a:r>
          </a:p>
          <a:p>
            <a:r>
              <a:rPr lang="en-US" sz="1200" b="0" i="0" kern="1200" dirty="0">
                <a:solidFill>
                  <a:schemeClr val="tx1"/>
                </a:solidFill>
                <a:effectLst/>
                <a:latin typeface="+mn-lt"/>
                <a:ea typeface="+mn-ea"/>
                <a:cs typeface="+mn-cs"/>
              </a:rPr>
              <a:t>Numbers within strings</a:t>
            </a:r>
          </a:p>
          <a:p>
            <a:r>
              <a:rPr lang="en-US" sz="1200" b="0" i="0" kern="1200" dirty="0">
                <a:solidFill>
                  <a:schemeClr val="tx1"/>
                </a:solidFill>
                <a:effectLst/>
                <a:latin typeface="+mn-lt"/>
                <a:ea typeface="+mn-ea"/>
                <a:cs typeface="+mn-cs"/>
              </a:rPr>
              <a:t>Arrays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Currently, it isn’t possible to change a permanent table to a </a:t>
            </a:r>
            <a:r>
              <a:rPr lang="en-US" sz="1200" b="0" i="0" u="none" strike="noStrike" kern="1200" dirty="0">
                <a:solidFill>
                  <a:schemeClr val="tx1"/>
                </a:solidFill>
                <a:effectLst/>
                <a:latin typeface="+mn-lt"/>
                <a:ea typeface="+mn-ea"/>
                <a:cs typeface="+mn-cs"/>
                <a:hlinkClick r:id="rId3"/>
              </a:rPr>
              <a:t>transient</a:t>
            </a:r>
            <a:r>
              <a:rPr lang="en-US" sz="1200" b="0" i="0" kern="1200" dirty="0">
                <a:solidFill>
                  <a:schemeClr val="tx1"/>
                </a:solidFill>
                <a:effectLst/>
                <a:latin typeface="+mn-lt"/>
                <a:ea typeface="+mn-ea"/>
                <a:cs typeface="+mn-cs"/>
              </a:rPr>
              <a:t> table using the </a:t>
            </a:r>
            <a:r>
              <a:rPr lang="en-US" sz="1200" b="0" i="0" u="none" strike="noStrike" kern="1200" dirty="0">
                <a:solidFill>
                  <a:schemeClr val="tx1"/>
                </a:solidFill>
                <a:effectLst/>
                <a:latin typeface="+mn-lt"/>
                <a:ea typeface="+mn-ea"/>
                <a:cs typeface="+mn-cs"/>
                <a:hlinkClick r:id="rId4"/>
              </a:rPr>
              <a:t>ALTER TABLE</a:t>
            </a:r>
            <a:r>
              <a:rPr lang="en-US" sz="1200" b="0" i="0" kern="1200" dirty="0">
                <a:solidFill>
                  <a:schemeClr val="tx1"/>
                </a:solidFill>
                <a:effectLst/>
                <a:latin typeface="+mn-lt"/>
                <a:ea typeface="+mn-ea"/>
                <a:cs typeface="+mn-cs"/>
              </a:rPr>
              <a:t> command. The TRANSIENT property is set at table creation and cannot be modified.</a:t>
            </a:r>
          </a:p>
          <a:p>
            <a:r>
              <a:rPr lang="en-US" sz="1200" b="0" i="0" kern="1200" dirty="0">
                <a:solidFill>
                  <a:schemeClr val="tx1"/>
                </a:solidFill>
                <a:effectLst/>
                <a:latin typeface="+mn-lt"/>
                <a:ea typeface="+mn-ea"/>
                <a:cs typeface="+mn-cs"/>
              </a:rPr>
              <a:t>Similarly, it isn’t possible to directly change a transient table to a permanent table.</a:t>
            </a:r>
          </a:p>
          <a:p>
            <a:r>
              <a:rPr lang="en-US" sz="1200" b="0" i="0" kern="1200" dirty="0">
                <a:solidFill>
                  <a:schemeClr val="tx1"/>
                </a:solidFill>
                <a:effectLst/>
                <a:latin typeface="+mn-lt"/>
                <a:ea typeface="+mn-ea"/>
                <a:cs typeface="+mn-cs"/>
              </a:rPr>
              <a:t>To convert an existing permanent table to a transient table (or vice versa) while preserving data and other characteristics such as column defaults and granted privileges, you can create a new table and use the COPY GRANTS clause, then copy the data:</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3</a:t>
            </a:fld>
            <a:endParaRPr lang="en-US"/>
          </a:p>
        </p:txBody>
      </p:sp>
    </p:spTree>
    <p:extLst>
      <p:ext uri="{BB962C8B-B14F-4D97-AF65-F5344CB8AC3E}">
        <p14:creationId xmlns:p14="http://schemas.microsoft.com/office/powerpoint/2010/main" val="56647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Temp tables </a:t>
            </a:r>
          </a:p>
          <a:p>
            <a:r>
              <a:rPr lang="en-US" sz="1200" b="0" i="0" kern="1200" dirty="0">
                <a:solidFill>
                  <a:schemeClr val="tx1"/>
                </a:solidFill>
                <a:effectLst/>
                <a:latin typeface="+mn-lt"/>
                <a:ea typeface="+mn-ea"/>
                <a:cs typeface="+mn-cs"/>
              </a:rPr>
              <a:t>transitory data (e.g. ETL data, session-specific data)</a:t>
            </a:r>
          </a:p>
          <a:p>
            <a:r>
              <a:rPr lang="en-US" sz="1200" b="0" i="0" kern="1200" dirty="0">
                <a:solidFill>
                  <a:schemeClr val="tx1"/>
                </a:solidFill>
                <a:effectLst/>
                <a:latin typeface="+mn-lt"/>
                <a:ea typeface="+mn-ea"/>
                <a:cs typeface="+mn-cs"/>
              </a:rPr>
              <a:t>they are not visible to other users or sessions and do not support some standard features such as </a:t>
            </a:r>
            <a:r>
              <a:rPr lang="en-US" sz="1200" b="0" i="0" u="none" strike="noStrike" kern="1200" dirty="0">
                <a:solidFill>
                  <a:schemeClr val="tx1"/>
                </a:solidFill>
                <a:effectLst/>
                <a:latin typeface="+mn-lt"/>
                <a:ea typeface="+mn-ea"/>
                <a:cs typeface="+mn-cs"/>
                <a:hlinkClick r:id="rId3"/>
              </a:rPr>
              <a:t>cloning</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is not recoverable, either by the user who created the table or Snowflake.</a:t>
            </a:r>
          </a:p>
          <a:p>
            <a:r>
              <a:rPr lang="en-US" sz="1200" b="0" i="0" kern="1200" dirty="0">
                <a:solidFill>
                  <a:schemeClr val="tx1"/>
                </a:solidFill>
                <a:effectLst/>
                <a:latin typeface="+mn-lt"/>
                <a:ea typeface="+mn-ea"/>
                <a:cs typeface="+mn-cs"/>
              </a:rPr>
              <a:t>the data stored in the table contributes to the overall storage charges that Snowflake bills your account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Transient Tables</a:t>
            </a:r>
          </a:p>
          <a:p>
            <a:r>
              <a:rPr lang="en-US" sz="1200" b="0" i="0" kern="1200" dirty="0">
                <a:solidFill>
                  <a:schemeClr val="tx1"/>
                </a:solidFill>
                <a:effectLst/>
                <a:latin typeface="+mn-lt"/>
                <a:ea typeface="+mn-ea"/>
                <a:cs typeface="+mn-cs"/>
              </a:rPr>
              <a:t>transient tables are specifically designed for transitory data that needs to be maintained beyond each session (in contrast to temporary tables), but does not need the same level of data protection and recovery provided by permanent tables.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Transient Databases and Schemas</a:t>
            </a:r>
          </a:p>
          <a:p>
            <a:r>
              <a:rPr lang="en-US" sz="1200" b="0" i="0" kern="1200" dirty="0">
                <a:solidFill>
                  <a:schemeClr val="tx1"/>
                </a:solidFill>
                <a:effectLst/>
                <a:latin typeface="+mn-lt"/>
                <a:ea typeface="+mn-ea"/>
                <a:cs typeface="+mn-cs"/>
              </a:rPr>
              <a:t>Snowflake also supports creating transient databases and schemas. All tables created in a transient schema, as well as all schemas created in a transient database, are transient by definition.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Time Travel Notes</a:t>
            </a:r>
          </a:p>
          <a:p>
            <a:r>
              <a:rPr lang="en-US" sz="1200" b="0" i="0" kern="1200" dirty="0">
                <a:solidFill>
                  <a:schemeClr val="tx1"/>
                </a:solidFill>
                <a:effectLst/>
                <a:latin typeface="+mn-lt"/>
                <a:ea typeface="+mn-ea"/>
                <a:cs typeface="+mn-cs"/>
              </a:rPr>
              <a:t>The Time Travel retention period for a table can be specified when the table is created or any time afterwards. Within the retention period, all Time Travel operations can be performed on data in the table (e.g. queries) and the table itself (e.g. cloning and restoration).</a:t>
            </a:r>
          </a:p>
          <a:p>
            <a:r>
              <a:rPr lang="en-US" sz="1200" b="0" i="0" kern="1200" dirty="0">
                <a:solidFill>
                  <a:schemeClr val="tx1"/>
                </a:solidFill>
                <a:effectLst/>
                <a:latin typeface="+mn-lt"/>
                <a:ea typeface="+mn-ea"/>
                <a:cs typeface="+mn-cs"/>
              </a:rPr>
              <a:t>Temporary tables can have a Time Travel retention period of 1 day; however, a temporary table is purged once the session (in which the table was created) ends so the actual retention period is for 24 hours </a:t>
            </a:r>
            <a:r>
              <a:rPr lang="en-US" sz="1200" b="1" i="1" kern="1200" dirty="0">
                <a:solidFill>
                  <a:schemeClr val="tx1"/>
                </a:solidFill>
                <a:effectLst/>
                <a:latin typeface="+mn-lt"/>
                <a:ea typeface="+mn-ea"/>
                <a:cs typeface="+mn-cs"/>
              </a:rPr>
              <a:t>or</a:t>
            </a:r>
            <a:r>
              <a:rPr lang="en-US" sz="1200" b="0" i="0" kern="1200" dirty="0">
                <a:solidFill>
                  <a:schemeClr val="tx1"/>
                </a:solidFill>
                <a:effectLst/>
                <a:latin typeface="+mn-lt"/>
                <a:ea typeface="+mn-ea"/>
                <a:cs typeface="+mn-cs"/>
              </a:rPr>
              <a:t> the remainder of the session, whichever is shorter.</a:t>
            </a:r>
          </a:p>
          <a:p>
            <a:r>
              <a:rPr lang="en-US" sz="1200" b="0" i="0" kern="1200" dirty="0">
                <a:solidFill>
                  <a:schemeClr val="tx1"/>
                </a:solidFill>
                <a:effectLst/>
                <a:latin typeface="+mn-lt"/>
                <a:ea typeface="+mn-ea"/>
                <a:cs typeface="+mn-cs"/>
              </a:rPr>
              <a:t>Fail-safe Notes</a:t>
            </a:r>
          </a:p>
          <a:p>
            <a:r>
              <a:rPr lang="en-US" sz="1200" b="0" i="0" kern="1200" dirty="0">
                <a:solidFill>
                  <a:schemeClr val="tx1"/>
                </a:solidFill>
                <a:effectLst/>
                <a:latin typeface="+mn-lt"/>
                <a:ea typeface="+mn-ea"/>
                <a:cs typeface="+mn-cs"/>
              </a:rPr>
              <a:t>The Fail-safe period is not configurable for any table type.</a:t>
            </a:r>
          </a:p>
          <a:p>
            <a:r>
              <a:rPr lang="en-US" sz="1200" b="0" i="0" kern="1200" dirty="0">
                <a:solidFill>
                  <a:schemeClr val="tx1"/>
                </a:solidFill>
                <a:effectLst/>
                <a:latin typeface="+mn-lt"/>
                <a:ea typeface="+mn-ea"/>
                <a:cs typeface="+mn-cs"/>
              </a:rPr>
              <a:t>Transient and temporary tables have </a:t>
            </a:r>
            <a:r>
              <a:rPr lang="en-US" sz="1200" b="1" i="1" kern="1200" dirty="0">
                <a:solidFill>
                  <a:schemeClr val="tx1"/>
                </a:solidFill>
                <a:effectLst/>
                <a:latin typeface="+mn-lt"/>
                <a:ea typeface="+mn-ea"/>
                <a:cs typeface="+mn-cs"/>
              </a:rPr>
              <a:t>no</a:t>
            </a:r>
            <a:r>
              <a:rPr lang="en-US" sz="1200" b="0" i="0" kern="1200" dirty="0">
                <a:solidFill>
                  <a:schemeClr val="tx1"/>
                </a:solidFill>
                <a:effectLst/>
                <a:latin typeface="+mn-lt"/>
                <a:ea typeface="+mn-ea"/>
                <a:cs typeface="+mn-cs"/>
              </a:rPr>
              <a:t> Fail-safe period. As a result, no additional data storage charges are incurred beyond the Time Travel retention period.</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4</a:t>
            </a:fld>
            <a:endParaRPr lang="en-US"/>
          </a:p>
        </p:txBody>
      </p:sp>
    </p:spTree>
    <p:extLst>
      <p:ext uri="{BB962C8B-B14F-4D97-AF65-F5344CB8AC3E}">
        <p14:creationId xmlns:p14="http://schemas.microsoft.com/office/powerpoint/2010/main" val="1855693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transitory data (e.g. ETL data, session-specific data)</a:t>
            </a:r>
          </a:p>
          <a:p>
            <a:r>
              <a:rPr lang="en-US" sz="1200" b="0" i="0" kern="1200" dirty="0">
                <a:solidFill>
                  <a:schemeClr val="tx1"/>
                </a:solidFill>
                <a:effectLst/>
                <a:latin typeface="+mn-lt"/>
                <a:ea typeface="+mn-ea"/>
                <a:cs typeface="+mn-cs"/>
              </a:rPr>
              <a:t>they are not visible to other users or sessions and do not support some standard features such as </a:t>
            </a:r>
            <a:r>
              <a:rPr lang="en-US" sz="1200" b="0" i="0" u="none" strike="noStrike" kern="1200" dirty="0">
                <a:solidFill>
                  <a:schemeClr val="tx1"/>
                </a:solidFill>
                <a:effectLst/>
                <a:latin typeface="+mn-lt"/>
                <a:ea typeface="+mn-ea"/>
                <a:cs typeface="+mn-cs"/>
                <a:hlinkClick r:id="rId3"/>
              </a:rPr>
              <a:t>cloning</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is not recoverable, either by the user who created the table or Snowflake.</a:t>
            </a:r>
          </a:p>
          <a:p>
            <a:r>
              <a:rPr lang="en-US" sz="1200" b="0" i="0" kern="1200" dirty="0">
                <a:solidFill>
                  <a:schemeClr val="tx1"/>
                </a:solidFill>
                <a:effectLst/>
                <a:latin typeface="+mn-lt"/>
                <a:ea typeface="+mn-ea"/>
                <a:cs typeface="+mn-cs"/>
              </a:rPr>
              <a:t>the data stored in the table contributes to the overall storage charges that Snowflake bills your account</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5</a:t>
            </a:fld>
            <a:endParaRPr lang="en-US"/>
          </a:p>
        </p:txBody>
      </p:sp>
    </p:spTree>
    <p:extLst>
      <p:ext uri="{BB962C8B-B14F-4D97-AF65-F5344CB8AC3E}">
        <p14:creationId xmlns:p14="http://schemas.microsoft.com/office/powerpoint/2010/main" val="3974748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Non materialized view </a:t>
            </a:r>
          </a:p>
          <a:p>
            <a:r>
              <a:rPr lang="en-US" sz="1200" b="0" i="0" kern="1200" dirty="0">
                <a:solidFill>
                  <a:schemeClr val="tx1"/>
                </a:solidFill>
                <a:effectLst/>
                <a:latin typeface="+mn-lt"/>
                <a:ea typeface="+mn-ea"/>
                <a:cs typeface="+mn-cs"/>
              </a:rPr>
              <a:t>Selecting some (or all) columns in a table.</a:t>
            </a:r>
          </a:p>
          <a:p>
            <a:r>
              <a:rPr lang="en-US" sz="1200" b="0" i="0" kern="1200" dirty="0">
                <a:solidFill>
                  <a:schemeClr val="tx1"/>
                </a:solidFill>
                <a:effectLst/>
                <a:latin typeface="+mn-lt"/>
                <a:ea typeface="+mn-ea"/>
                <a:cs typeface="+mn-cs"/>
              </a:rPr>
              <a:t>Selecting a specific range of data in table columns.</a:t>
            </a:r>
          </a:p>
          <a:p>
            <a:r>
              <a:rPr lang="en-US" sz="1200" b="0" i="0" kern="1200" dirty="0">
                <a:solidFill>
                  <a:schemeClr val="tx1"/>
                </a:solidFill>
                <a:effectLst/>
                <a:latin typeface="+mn-lt"/>
                <a:ea typeface="+mn-ea"/>
                <a:cs typeface="+mn-cs"/>
              </a:rPr>
              <a:t>Joining data from two or more tables</a:t>
            </a:r>
          </a:p>
          <a:p>
            <a:endParaRPr lang="en-US" dirty="0"/>
          </a:p>
          <a:p>
            <a:r>
              <a:rPr lang="en-US" sz="1200" b="0" i="0" kern="1200" dirty="0">
                <a:solidFill>
                  <a:schemeClr val="tx1"/>
                </a:solidFill>
                <a:effectLst/>
                <a:latin typeface="+mn-lt"/>
                <a:ea typeface="+mn-ea"/>
                <a:cs typeface="+mn-cs"/>
              </a:rPr>
              <a:t>Materialized views are designed to improve query performance for workloads composed of common, repeated query patterns. However, materializing intermediate results incurs additional costs. As such, before creating any materialized views, you should consider whether the costs are offset by the savings from re-using these results frequently enough.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Query results contain a small number of rows and/or columns relative to the base table (the table on which the view is defined).</a:t>
            </a:r>
          </a:p>
          <a:p>
            <a:r>
              <a:rPr lang="en-US" sz="1200" b="0" i="0" kern="1200" dirty="0">
                <a:solidFill>
                  <a:schemeClr val="tx1"/>
                </a:solidFill>
                <a:effectLst/>
                <a:latin typeface="+mn-lt"/>
                <a:ea typeface="+mn-ea"/>
                <a:cs typeface="+mn-cs"/>
              </a:rPr>
              <a:t>Query results contain results that require significant processing, including:</a:t>
            </a:r>
          </a:p>
          <a:p>
            <a:pPr lvl="1"/>
            <a:r>
              <a:rPr lang="en-US" sz="1200" b="0" i="0" kern="1200" dirty="0">
                <a:solidFill>
                  <a:schemeClr val="tx1"/>
                </a:solidFill>
                <a:effectLst/>
                <a:latin typeface="+mn-lt"/>
                <a:ea typeface="+mn-ea"/>
                <a:cs typeface="+mn-cs"/>
              </a:rPr>
              <a:t>Analysis of semi-structured data.</a:t>
            </a:r>
          </a:p>
          <a:p>
            <a:pPr lvl="1"/>
            <a:r>
              <a:rPr lang="en-US" sz="1200" b="0" i="0" kern="1200" dirty="0">
                <a:solidFill>
                  <a:schemeClr val="tx1"/>
                </a:solidFill>
                <a:effectLst/>
                <a:latin typeface="+mn-lt"/>
                <a:ea typeface="+mn-ea"/>
                <a:cs typeface="+mn-cs"/>
              </a:rPr>
              <a:t>Aggregates that take a long time to calculate.</a:t>
            </a:r>
          </a:p>
          <a:p>
            <a:r>
              <a:rPr lang="en-US" sz="1200" b="0" i="0" kern="1200" dirty="0">
                <a:solidFill>
                  <a:schemeClr val="tx1"/>
                </a:solidFill>
                <a:effectLst/>
                <a:latin typeface="+mn-lt"/>
                <a:ea typeface="+mn-ea"/>
                <a:cs typeface="+mn-cs"/>
              </a:rPr>
              <a:t>The query is on an external table (i.e. data sets stored in files in an external stage), which might have slower performance compared to querying native database tables.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6</a:t>
            </a:fld>
            <a:endParaRPr lang="en-US"/>
          </a:p>
        </p:txBody>
      </p:sp>
    </p:spTree>
    <p:extLst>
      <p:ext uri="{BB962C8B-B14F-4D97-AF65-F5344CB8AC3E}">
        <p14:creationId xmlns:p14="http://schemas.microsoft.com/office/powerpoint/2010/main" val="26972642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Two use cases of modular code</a:t>
            </a:r>
          </a:p>
          <a:p>
            <a:r>
              <a:rPr lang="en-US" sz="1200" b="0" i="0" kern="1200" dirty="0">
                <a:solidFill>
                  <a:schemeClr val="tx1"/>
                </a:solidFill>
                <a:effectLst/>
                <a:latin typeface="+mn-lt"/>
                <a:ea typeface="+mn-ea"/>
                <a:cs typeface="+mn-cs"/>
              </a:rPr>
              <a:t>suppose that your hospital database has a table listing information about all employees. </a:t>
            </a:r>
          </a:p>
          <a:p>
            <a:r>
              <a:rPr lang="en-US" sz="1200" b="0" i="0" kern="1200" dirty="0">
                <a:solidFill>
                  <a:schemeClr val="tx1"/>
                </a:solidFill>
                <a:effectLst/>
                <a:latin typeface="+mn-lt"/>
                <a:ea typeface="+mn-ea"/>
                <a:cs typeface="+mn-cs"/>
              </a:rPr>
              <a:t>You can create views to make it convenient to extract information about only the medical staff or only the maintenance staff. You can even create hierarchies of views.</a:t>
            </a:r>
          </a:p>
          <a:p>
            <a:r>
              <a:rPr lang="en-US" sz="1200" b="0" i="0" kern="1200" dirty="0">
                <a:solidFill>
                  <a:schemeClr val="tx1"/>
                </a:solidFill>
                <a:effectLst/>
                <a:latin typeface="+mn-lt"/>
                <a:ea typeface="+mn-ea"/>
                <a:cs typeface="+mn-cs"/>
              </a:rPr>
              <a:t>rather than writing one large and difficult-to-understand query, you can decompose the query into smaller pieces, and create a view for each of those pieces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Limitations on Views</a:t>
            </a:r>
          </a:p>
          <a:p>
            <a:r>
              <a:rPr lang="en-US" sz="1200" b="0" i="0" kern="1200" dirty="0">
                <a:solidFill>
                  <a:schemeClr val="tx1"/>
                </a:solidFill>
                <a:effectLst/>
                <a:latin typeface="+mn-lt"/>
                <a:ea typeface="+mn-ea"/>
                <a:cs typeface="+mn-cs"/>
              </a:rPr>
              <a:t>The definition for a view cannot be updated (i.e. you cannot use </a:t>
            </a:r>
            <a:r>
              <a:rPr lang="en-US" sz="1200" b="0" i="0" u="none" strike="noStrike" kern="1200" dirty="0">
                <a:solidFill>
                  <a:schemeClr val="tx1"/>
                </a:solidFill>
                <a:effectLst/>
                <a:latin typeface="+mn-lt"/>
                <a:ea typeface="+mn-ea"/>
                <a:cs typeface="+mn-cs"/>
                <a:hlinkClick r:id="rId3"/>
              </a:rPr>
              <a:t>ALTER VIEW</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hlinkClick r:id="rId4"/>
              </a:rPr>
              <a:t>ALTER MATERIALIZED VIEW</a:t>
            </a:r>
            <a:r>
              <a:rPr lang="en-US" sz="1200" b="0" i="0" kern="1200" dirty="0">
                <a:solidFill>
                  <a:schemeClr val="tx1"/>
                </a:solidFill>
                <a:effectLst/>
                <a:latin typeface="+mn-lt"/>
                <a:ea typeface="+mn-ea"/>
                <a:cs typeface="+mn-cs"/>
              </a:rPr>
              <a:t> to change the definition of a view). To change a view definition, you must recreate the view with the new definition.</a:t>
            </a:r>
          </a:p>
          <a:p>
            <a:r>
              <a:rPr lang="en-US" sz="1200" b="0" i="0" kern="1200" dirty="0">
                <a:solidFill>
                  <a:schemeClr val="tx1"/>
                </a:solidFill>
                <a:effectLst/>
                <a:latin typeface="+mn-lt"/>
                <a:ea typeface="+mn-ea"/>
                <a:cs typeface="+mn-cs"/>
              </a:rPr>
              <a:t>Changes to a table are not automatically propagated to views created on that table. For example, if you drop a column in a table, the views on that table might become invalid.</a:t>
            </a:r>
          </a:p>
          <a:p>
            <a:r>
              <a:rPr lang="en-US" sz="1200" b="0" i="0" kern="1200" dirty="0">
                <a:solidFill>
                  <a:schemeClr val="tx1"/>
                </a:solidFill>
                <a:effectLst/>
                <a:latin typeface="+mn-lt"/>
                <a:ea typeface="+mn-ea"/>
                <a:cs typeface="+mn-cs"/>
              </a:rPr>
              <a:t>Views are read-only (i.e. you cannot execute DML commands directly on a view). However, you can use a view in a subquery within a DML statement that updates the underlying base table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7</a:t>
            </a:fld>
            <a:endParaRPr lang="en-US"/>
          </a:p>
        </p:txBody>
      </p:sp>
    </p:spTree>
    <p:extLst>
      <p:ext uri="{BB962C8B-B14F-4D97-AF65-F5344CB8AC3E}">
        <p14:creationId xmlns:p14="http://schemas.microsoft.com/office/powerpoint/2010/main" val="1217930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Pull up some examples of some code </a:t>
            </a:r>
          </a:p>
        </p:txBody>
      </p:sp>
      <p:sp>
        <p:nvSpPr>
          <p:cNvPr id="4" name="Slide Number Placeholder 3"/>
          <p:cNvSpPr>
            <a:spLocks noGrp="1"/>
          </p:cNvSpPr>
          <p:nvPr>
            <p:ph type="sldNum" sz="quarter" idx="5"/>
          </p:nvPr>
        </p:nvSpPr>
        <p:spPr/>
        <p:txBody>
          <a:bodyPr/>
          <a:lstStyle/>
          <a:p>
            <a:fld id="{508CA472-7F2E-4E76-B936-E2F0FA71052E}" type="slidenum">
              <a:rPr lang="en-US" smtClean="0"/>
              <a:t>8</a:t>
            </a:fld>
            <a:endParaRPr lang="en-US"/>
          </a:p>
        </p:txBody>
      </p:sp>
    </p:spTree>
    <p:extLst>
      <p:ext uri="{BB962C8B-B14F-4D97-AF65-F5344CB8AC3E}">
        <p14:creationId xmlns:p14="http://schemas.microsoft.com/office/powerpoint/2010/main" val="749039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Recursive CTE Considerations</a:t>
            </a:r>
          </a:p>
          <a:p>
            <a:r>
              <a:rPr lang="en-US" sz="1200" b="0" i="0" kern="1200" dirty="0">
                <a:solidFill>
                  <a:schemeClr val="tx1"/>
                </a:solidFill>
                <a:effectLst/>
                <a:latin typeface="+mn-lt"/>
                <a:ea typeface="+mn-ea"/>
                <a:cs typeface="+mn-cs"/>
              </a:rPr>
              <a:t>Potential for Infinite Loops</a:t>
            </a:r>
          </a:p>
          <a:p>
            <a:r>
              <a:rPr lang="en-US" sz="1200" b="0" i="0" kern="1200" dirty="0">
                <a:solidFill>
                  <a:schemeClr val="tx1"/>
                </a:solidFill>
                <a:effectLst/>
                <a:latin typeface="+mn-lt"/>
                <a:ea typeface="+mn-ea"/>
                <a:cs typeface="+mn-cs"/>
              </a:rPr>
              <a:t>In theory, constructing a recursive CTE incorrectly can cause an infinite loop. In practice, Snowflake prevents this by limiting the number of iterations that the recursive clause will perform in a single query. The MAX_RECURSIONS parameter limits the number of iterations.</a:t>
            </a:r>
          </a:p>
          <a:p>
            <a:r>
              <a:rPr lang="en-US" sz="1200" b="0" i="0" kern="1200" dirty="0">
                <a:solidFill>
                  <a:schemeClr val="tx1"/>
                </a:solidFill>
                <a:effectLst/>
                <a:latin typeface="+mn-lt"/>
                <a:ea typeface="+mn-ea"/>
                <a:cs typeface="+mn-cs"/>
              </a:rPr>
              <a:t>To change MAX_RECURSIONS for your account, please contact </a:t>
            </a:r>
            <a:r>
              <a:rPr lang="en-US" sz="1200" b="0" i="0" u="none" strike="noStrike" kern="1200" dirty="0">
                <a:solidFill>
                  <a:schemeClr val="tx1"/>
                </a:solidFill>
                <a:effectLst/>
                <a:latin typeface="+mn-lt"/>
                <a:ea typeface="+mn-ea"/>
                <a:cs typeface="+mn-cs"/>
                <a:hlinkClick r:id="rId3"/>
              </a:rPr>
              <a:t>Snowflake Support</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More Hierarchal data </a:t>
            </a:r>
          </a:p>
          <a:p>
            <a:r>
              <a:rPr lang="en-US" sz="1200" b="0" i="0" kern="1200" dirty="0">
                <a:solidFill>
                  <a:schemeClr val="tx1"/>
                </a:solidFill>
                <a:effectLst/>
                <a:latin typeface="+mn-lt"/>
                <a:ea typeface="+mn-ea"/>
                <a:cs typeface="+mn-cs"/>
              </a:rPr>
              <a:t>In a two-level hierarchy (for example, managers and employees), the data can be queried with a two-way join</a:t>
            </a:r>
          </a:p>
          <a:p>
            <a:r>
              <a:rPr lang="en-US" sz="1200" b="0" i="0" kern="1200" dirty="0">
                <a:solidFill>
                  <a:schemeClr val="tx1"/>
                </a:solidFill>
                <a:effectLst/>
                <a:latin typeface="+mn-lt"/>
                <a:ea typeface="+mn-ea"/>
                <a:cs typeface="+mn-cs"/>
              </a:rPr>
              <a:t>In a three-level hierarchy, you can use a 3-way join:</a:t>
            </a:r>
          </a:p>
          <a:p>
            <a:r>
              <a:rPr lang="en-US" sz="1200" b="0" i="0" kern="1200" dirty="0">
                <a:solidFill>
                  <a:schemeClr val="tx1"/>
                </a:solidFill>
                <a:effectLst/>
                <a:latin typeface="+mn-lt"/>
                <a:ea typeface="+mn-ea"/>
                <a:cs typeface="+mn-cs"/>
              </a:rPr>
              <a:t>This concept can be extended to as many levels as needed, as long as you know how many levels are needed. But if the number of levels changes, the queries need to change.</a:t>
            </a:r>
          </a:p>
          <a:p>
            <a:r>
              <a:rPr lang="en-US" sz="1200" b="0" i="0" kern="1200" dirty="0">
                <a:solidFill>
                  <a:schemeClr val="tx1"/>
                </a:solidFill>
                <a:effectLst/>
                <a:latin typeface="+mn-lt"/>
                <a:ea typeface="+mn-ea"/>
                <a:cs typeface="+mn-cs"/>
              </a:rPr>
              <a:t>Can also use connect by along with recursive CTEs</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9</a:t>
            </a:fld>
            <a:endParaRPr lang="en-US"/>
          </a:p>
        </p:txBody>
      </p:sp>
    </p:spTree>
    <p:extLst>
      <p:ext uri="{BB962C8B-B14F-4D97-AF65-F5344CB8AC3E}">
        <p14:creationId xmlns:p14="http://schemas.microsoft.com/office/powerpoint/2010/main" val="14279327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cap="none" dirty="0">
                <a:solidFill>
                  <a:schemeClr val="dk1"/>
                </a:solidFill>
                <a:effectLst/>
                <a:latin typeface="Calibri"/>
                <a:ea typeface="Calibri"/>
                <a:cs typeface="Calibri"/>
                <a:sym typeface="Calibri"/>
              </a:rPr>
              <a:t>Benefits of CTE</a:t>
            </a:r>
          </a:p>
          <a:p>
            <a:br>
              <a:rPr lang="en-US" sz="1200" b="0" i="0" u="none" strike="noStrike" cap="none" dirty="0">
                <a:solidFill>
                  <a:schemeClr val="dk1"/>
                </a:solidFill>
                <a:effectLst/>
                <a:latin typeface="Calibri"/>
                <a:ea typeface="Calibri"/>
                <a:cs typeface="Calibri"/>
                <a:sym typeface="Calibri"/>
              </a:rPr>
            </a:b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CTE can be termed as 'Temporary View' used as a good alternative for a View in some cases.</a:t>
            </a:r>
          </a:p>
          <a:p>
            <a:pPr lvl="1"/>
            <a:r>
              <a:rPr lang="en-US" sz="1200" b="0" i="0" u="none" strike="noStrike" cap="none" dirty="0">
                <a:solidFill>
                  <a:schemeClr val="dk1"/>
                </a:solidFill>
                <a:effectLst/>
                <a:latin typeface="Calibri"/>
                <a:ea typeface="Calibri"/>
                <a:cs typeface="Calibri"/>
                <a:sym typeface="Calibri"/>
              </a:rPr>
              <a:t>The main advantage over a view is usage of memory. As CTE's scope is limited only to its batch, the memory allocated for it is flushed as soon as its batch is crossed. But once a view is created, it is stored until user drops it. If the view is not used after creation then it's a mere waste of memory.</a:t>
            </a:r>
          </a:p>
          <a:p>
            <a:pPr lvl="1"/>
            <a:r>
              <a:rPr lang="en-US" sz="1200" b="0" i="0" u="none" strike="noStrike" cap="none" dirty="0">
                <a:solidFill>
                  <a:schemeClr val="dk1"/>
                </a:solidFill>
                <a:effectLst/>
                <a:latin typeface="Calibri"/>
                <a:ea typeface="Calibri"/>
                <a:cs typeface="Calibri"/>
                <a:sym typeface="Calibri"/>
              </a:rPr>
              <a:t>CPU cost for CTE execution is lesser when compared to that of View.</a:t>
            </a:r>
          </a:p>
          <a:p>
            <a:pPr lvl="1"/>
            <a:r>
              <a:rPr lang="en-US" sz="1200" b="0" i="0" u="none" strike="noStrike" cap="none" dirty="0">
                <a:solidFill>
                  <a:schemeClr val="dk1"/>
                </a:solidFill>
                <a:effectLst/>
                <a:latin typeface="Calibri"/>
                <a:ea typeface="Calibri"/>
                <a:cs typeface="Calibri"/>
                <a:sym typeface="Calibri"/>
              </a:rPr>
              <a:t>Like View, CTE doesn't store any metadata of its definition and provides better readability.</a:t>
            </a:r>
          </a:p>
          <a:p>
            <a:r>
              <a:rPr lang="en-US" sz="1200" b="0" i="0" u="none" strike="noStrike" cap="none" dirty="0">
                <a:solidFill>
                  <a:schemeClr val="dk1"/>
                </a:solidFill>
                <a:effectLst/>
                <a:latin typeface="Calibri"/>
                <a:ea typeface="Calibri"/>
                <a:cs typeface="Calibri"/>
                <a:sym typeface="Calibri"/>
              </a:rPr>
              <a:t>A CTE can be referred for multiple times in a query.</a:t>
            </a:r>
          </a:p>
          <a:p>
            <a:r>
              <a:rPr lang="en-US" sz="1200" b="0" i="0" u="none" strike="noStrike" cap="none" dirty="0">
                <a:solidFill>
                  <a:schemeClr val="dk1"/>
                </a:solidFill>
                <a:effectLst/>
                <a:latin typeface="Calibri"/>
                <a:ea typeface="Calibri"/>
                <a:cs typeface="Calibri"/>
                <a:sym typeface="Calibri"/>
              </a:rPr>
              <a:t>As the scope is limited to the batch, multiple CTEs can have the same name which a view cannot have.</a:t>
            </a:r>
          </a:p>
          <a:p>
            <a:r>
              <a:rPr lang="en-US" sz="1200" b="0" i="0" u="none" strike="noStrike" cap="none" dirty="0">
                <a:solidFill>
                  <a:schemeClr val="dk1"/>
                </a:solidFill>
                <a:effectLst/>
                <a:latin typeface="Calibri"/>
                <a:ea typeface="Calibri"/>
                <a:cs typeface="Calibri"/>
                <a:sym typeface="Calibri"/>
              </a:rPr>
              <a:t>It can be made recursive.</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94264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2" r:id="rId2"/>
    <p:sldLayoutId id="2147483653" r:id="rId3"/>
    <p:sldLayoutId id="2147483654" r:id="rId4"/>
    <p:sldLayoutId id="2147483656" r:id="rId5"/>
    <p:sldLayoutId id="2147483657" r:id="rId6"/>
    <p:sldLayoutId id="2147483658" r:id="rId7"/>
    <p:sldLayoutId id="2147483659" r:id="rId8"/>
    <p:sldLayoutId id="2147483660" r:id="rId9"/>
    <p:sldLayoutId id="2147483661"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0.tif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11.tiff"/></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png"/><Relationship Id="rId5" Type="http://schemas.microsoft.com/office/2007/relationships/hdphoto" Target="../media/hdphoto1.wdp"/><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898525-1763-6746-A2C0-858D73FD61CB}"/>
              </a:ext>
            </a:extLst>
          </p:cNvPr>
          <p:cNvSpPr txBox="1"/>
          <p:nvPr/>
        </p:nvSpPr>
        <p:spPr>
          <a:xfrm>
            <a:off x="1292352" y="841248"/>
            <a:ext cx="8339328" cy="707886"/>
          </a:xfrm>
          <a:prstGeom prst="rect">
            <a:avLst/>
          </a:prstGeom>
          <a:noFill/>
        </p:spPr>
        <p:txBody>
          <a:bodyPr wrap="square" rtlCol="0">
            <a:spAutoFit/>
          </a:bodyPr>
          <a:lstStyle/>
          <a:p>
            <a:r>
              <a:rPr lang="en-US" sz="4000" dirty="0">
                <a:latin typeface="Helvetica Neue Light" panose="02000403000000020004" pitchFamily="2" charset="0"/>
                <a:ea typeface="Helvetica Neue Light" panose="02000403000000020004" pitchFamily="2" charset="0"/>
                <a:cs typeface="Helvetica Neue" panose="02000503000000020004" pitchFamily="2" charset="0"/>
              </a:rPr>
              <a:t>Efficiency in Multi-Table Queries</a:t>
            </a:r>
          </a:p>
        </p:txBody>
      </p:sp>
    </p:spTree>
    <p:extLst>
      <p:ext uri="{BB962C8B-B14F-4D97-AF65-F5344CB8AC3E}">
        <p14:creationId xmlns:p14="http://schemas.microsoft.com/office/powerpoint/2010/main" val="656086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62EDB-9E26-654A-B395-7221A4B1687B}"/>
              </a:ext>
            </a:extLst>
          </p:cNvPr>
          <p:cNvSpPr>
            <a:spLocks noGrp="1"/>
          </p:cNvSpPr>
          <p:nvPr>
            <p:ph type="title"/>
          </p:nvPr>
        </p:nvSpPr>
        <p:spPr/>
        <p:txBody>
          <a:bodyPr/>
          <a:lstStyle/>
          <a:p>
            <a:r>
              <a:rPr lang="en-US" dirty="0"/>
              <a:t>Common Table Expressions (CTE)s</a:t>
            </a:r>
          </a:p>
        </p:txBody>
      </p:sp>
      <p:sp>
        <p:nvSpPr>
          <p:cNvPr id="3" name="Text Placeholder 2">
            <a:extLst>
              <a:ext uri="{FF2B5EF4-FFF2-40B4-BE49-F238E27FC236}">
                <a16:creationId xmlns:a16="http://schemas.microsoft.com/office/drawing/2014/main" id="{3CF9F4C9-4F76-684C-9E22-94D3C1BB60B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378AFCF-6DDE-7544-A913-14806E64802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spTree>
    <p:extLst>
      <p:ext uri="{BB962C8B-B14F-4D97-AF65-F5344CB8AC3E}">
        <p14:creationId xmlns:p14="http://schemas.microsoft.com/office/powerpoint/2010/main" val="809481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62EDB-9E26-654A-B395-7221A4B1687B}"/>
              </a:ext>
            </a:extLst>
          </p:cNvPr>
          <p:cNvSpPr>
            <a:spLocks noGrp="1"/>
          </p:cNvSpPr>
          <p:nvPr>
            <p:ph type="title"/>
          </p:nvPr>
        </p:nvSpPr>
        <p:spPr/>
        <p:txBody>
          <a:bodyPr/>
          <a:lstStyle/>
          <a:p>
            <a:r>
              <a:rPr lang="en-US" dirty="0"/>
              <a:t>Common Table Expressions (CTE)s</a:t>
            </a:r>
          </a:p>
        </p:txBody>
      </p:sp>
      <p:sp>
        <p:nvSpPr>
          <p:cNvPr id="3" name="Text Placeholder 2">
            <a:extLst>
              <a:ext uri="{FF2B5EF4-FFF2-40B4-BE49-F238E27FC236}">
                <a16:creationId xmlns:a16="http://schemas.microsoft.com/office/drawing/2014/main" id="{3CF9F4C9-4F76-684C-9E22-94D3C1BB60B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378AFCF-6DDE-7544-A913-14806E64802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spTree>
    <p:extLst>
      <p:ext uri="{BB962C8B-B14F-4D97-AF65-F5344CB8AC3E}">
        <p14:creationId xmlns:p14="http://schemas.microsoft.com/office/powerpoint/2010/main" val="659235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62EDB-9E26-654A-B395-7221A4B1687B}"/>
              </a:ext>
            </a:extLst>
          </p:cNvPr>
          <p:cNvSpPr>
            <a:spLocks noGrp="1"/>
          </p:cNvSpPr>
          <p:nvPr>
            <p:ph type="title"/>
          </p:nvPr>
        </p:nvSpPr>
        <p:spPr/>
        <p:txBody>
          <a:bodyPr/>
          <a:lstStyle/>
          <a:p>
            <a:r>
              <a:rPr lang="en-US" dirty="0"/>
              <a:t>Common Table Expressions (CTE)s</a:t>
            </a:r>
          </a:p>
        </p:txBody>
      </p:sp>
      <p:sp>
        <p:nvSpPr>
          <p:cNvPr id="3" name="Text Placeholder 2">
            <a:extLst>
              <a:ext uri="{FF2B5EF4-FFF2-40B4-BE49-F238E27FC236}">
                <a16:creationId xmlns:a16="http://schemas.microsoft.com/office/drawing/2014/main" id="{3CF9F4C9-4F76-684C-9E22-94D3C1BB60B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378AFCF-6DDE-7544-A913-14806E64802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spTree>
    <p:extLst>
      <p:ext uri="{BB962C8B-B14F-4D97-AF65-F5344CB8AC3E}">
        <p14:creationId xmlns:p14="http://schemas.microsoft.com/office/powerpoint/2010/main" val="568004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42854-4C98-CC4C-AEE6-6F71B1B2C9B4}"/>
              </a:ext>
            </a:extLst>
          </p:cNvPr>
          <p:cNvSpPr>
            <a:spLocks noGrp="1"/>
          </p:cNvSpPr>
          <p:nvPr>
            <p:ph type="title"/>
          </p:nvPr>
        </p:nvSpPr>
        <p:spPr/>
        <p:txBody>
          <a:bodyPr/>
          <a:lstStyle/>
          <a:p>
            <a:r>
              <a:rPr lang="en-US" dirty="0"/>
              <a:t>Hierarchal Data - Recursive CTE example</a:t>
            </a:r>
          </a:p>
        </p:txBody>
      </p:sp>
      <p:sp>
        <p:nvSpPr>
          <p:cNvPr id="4" name="Slide Number Placeholder 3">
            <a:extLst>
              <a:ext uri="{FF2B5EF4-FFF2-40B4-BE49-F238E27FC236}">
                <a16:creationId xmlns:a16="http://schemas.microsoft.com/office/drawing/2014/main" id="{CABF32E6-55E8-5947-AACA-BEE383F4287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sp>
        <p:nvSpPr>
          <p:cNvPr id="5" name="Rectangle 4">
            <a:extLst>
              <a:ext uri="{FF2B5EF4-FFF2-40B4-BE49-F238E27FC236}">
                <a16:creationId xmlns:a16="http://schemas.microsoft.com/office/drawing/2014/main" id="{215500A0-7841-8646-8394-EBD356C3B14C}"/>
              </a:ext>
            </a:extLst>
          </p:cNvPr>
          <p:cNvSpPr/>
          <p:nvPr/>
        </p:nvSpPr>
        <p:spPr>
          <a:xfrm>
            <a:off x="550559" y="1601556"/>
            <a:ext cx="10789440" cy="5104043"/>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086E241-1A6D-6F46-BFE8-BA6C5CDE3525}"/>
              </a:ext>
            </a:extLst>
          </p:cNvPr>
          <p:cNvSpPr/>
          <p:nvPr/>
        </p:nvSpPr>
        <p:spPr>
          <a:xfrm>
            <a:off x="1191332" y="1696471"/>
            <a:ext cx="10565700" cy="4893647"/>
          </a:xfrm>
          <a:prstGeom prst="rect">
            <a:avLst/>
          </a:prstGeom>
        </p:spPr>
        <p:txBody>
          <a:bodyPr wrap="square">
            <a:spAutoFit/>
          </a:bodyPr>
          <a:lstStyle/>
          <a:p>
            <a:r>
              <a:rPr lang="en-US" sz="1600" dirty="0">
                <a:solidFill>
                  <a:srgbClr val="999988"/>
                </a:solidFill>
                <a:latin typeface="Helvetica Neue Light" panose="02000403000000020004" pitchFamily="2" charset="0"/>
                <a:ea typeface="Helvetica Neue Light" panose="02000403000000020004" pitchFamily="2" charset="0"/>
              </a:rPr>
              <a:t>-- This is the WITH clause, of course.</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with</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recursive</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managers</a:t>
            </a:r>
            <a:r>
              <a:rPr lang="en-US" sz="1600" dirty="0">
                <a:latin typeface="Helvetica Neue Light" panose="02000403000000020004" pitchFamily="2" charset="0"/>
                <a:ea typeface="Helvetica Neue Light" panose="02000403000000020004" pitchFamily="2" charset="0"/>
              </a:rPr>
              <a:t> </a:t>
            </a:r>
          </a:p>
          <a:p>
            <a:r>
              <a:rPr lang="en-US" sz="1600" dirty="0">
                <a:solidFill>
                  <a:srgbClr val="999988"/>
                </a:solidFill>
                <a:latin typeface="Helvetica Neue Light" panose="02000403000000020004" pitchFamily="2" charset="0"/>
                <a:ea typeface="Helvetica Neue Light" panose="02000403000000020004" pitchFamily="2" charset="0"/>
              </a:rPr>
              <a:t>	-- Column names for the "view"/CTE</a:t>
            </a:r>
            <a:r>
              <a:rPr lang="en-US" sz="1600" dirty="0">
                <a:latin typeface="Helvetica Neue Light" panose="02000403000000020004" pitchFamily="2" charset="0"/>
                <a:ea typeface="Helvetica Neue Light" panose="02000403000000020004" pitchFamily="2" charset="0"/>
              </a:rPr>
              <a:t> </a:t>
            </a:r>
          </a:p>
          <a:p>
            <a:r>
              <a:rPr lang="en-US" sz="1600" dirty="0">
                <a:solidFill>
                  <a:srgbClr val="404040"/>
                </a:solidFill>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indent</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employee_title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          as</a:t>
            </a:r>
            <a:r>
              <a:rPr lang="en-US" sz="1600" dirty="0">
                <a:latin typeface="Helvetica Neue Light" panose="02000403000000020004" pitchFamily="2" charset="0"/>
                <a:ea typeface="Helvetica Neue Light" panose="02000403000000020004" pitchFamily="2" charset="0"/>
              </a:rPr>
              <a:t> </a:t>
            </a:r>
          </a:p>
          <a:p>
            <a:r>
              <a:rPr lang="en-US" sz="1600" dirty="0">
                <a:solidFill>
                  <a:srgbClr val="999988"/>
                </a:solidFill>
                <a:latin typeface="Helvetica Neue Light" panose="02000403000000020004" pitchFamily="2" charset="0"/>
                <a:ea typeface="Helvetica Neue Light" panose="02000403000000020004" pitchFamily="2" charset="0"/>
              </a:rPr>
              <a:t>	-- Common Table Expression</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999988"/>
                </a:solidFill>
                <a:latin typeface="Helvetica Neue Light" panose="02000403000000020004" pitchFamily="2" charset="0"/>
                <a:ea typeface="Helvetica Neue Light" panose="02000403000000020004" pitchFamily="2" charset="0"/>
              </a:rPr>
              <a:t>-- Anchor Clause</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indent</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title</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employee_title</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from</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employees</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where</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title</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'President’</a:t>
            </a:r>
            <a:r>
              <a:rPr lang="en-US" sz="1600" dirty="0">
                <a:latin typeface="Helvetica Neue Light" panose="02000403000000020004" pitchFamily="2" charset="0"/>
                <a:ea typeface="Helvetica Neue Light" panose="02000403000000020004" pitchFamily="2" charset="0"/>
              </a:rPr>
              <a:t> </a:t>
            </a:r>
          </a:p>
          <a:p>
            <a:pPr lvl="1"/>
            <a:endParaRPr lang="en-US" sz="400" dirty="0">
              <a:solidFill>
                <a:srgbClr val="088A08"/>
              </a:solidFill>
              <a:latin typeface="Helvetica Neue Light" panose="02000403000000020004" pitchFamily="2" charset="0"/>
              <a:ea typeface="Helvetica Neue Light" panose="02000403000000020004" pitchFamily="2" charset="0"/>
            </a:endParaRPr>
          </a:p>
          <a:p>
            <a:pPr lvl="1"/>
            <a:r>
              <a:rPr lang="en-US" sz="1600" dirty="0">
                <a:solidFill>
                  <a:srgbClr val="088A08"/>
                </a:solidFill>
                <a:latin typeface="Helvetica Neue Light" panose="02000403000000020004" pitchFamily="2" charset="0"/>
                <a:ea typeface="Helvetica Neue Light" panose="02000403000000020004" pitchFamily="2" charset="0"/>
              </a:rPr>
              <a:t>union</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all</a:t>
            </a:r>
            <a:r>
              <a:rPr lang="en-US" sz="1600" dirty="0">
                <a:latin typeface="Helvetica Neue Light" panose="02000403000000020004" pitchFamily="2" charset="0"/>
                <a:ea typeface="Helvetica Neue Light" panose="02000403000000020004" pitchFamily="2" charset="0"/>
              </a:rPr>
              <a:t> </a:t>
            </a:r>
          </a:p>
          <a:p>
            <a:pPr lvl="1"/>
            <a:endParaRPr lang="en-US" sz="400" dirty="0">
              <a:solidFill>
                <a:srgbClr val="999988"/>
              </a:solidFill>
              <a:latin typeface="Helvetica Neue Light" panose="02000403000000020004" pitchFamily="2" charset="0"/>
              <a:ea typeface="Helvetica Neue Light" panose="02000403000000020004" pitchFamily="2" charset="0"/>
            </a:endParaRPr>
          </a:p>
          <a:p>
            <a:pPr lvl="1"/>
            <a:r>
              <a:rPr lang="en-US" sz="1600" dirty="0">
                <a:solidFill>
                  <a:srgbClr val="999988"/>
                </a:solidFill>
                <a:latin typeface="Helvetica Neue Light" panose="02000403000000020004" pitchFamily="2" charset="0"/>
                <a:ea typeface="Helvetica Neue Light" panose="02000403000000020004" pitchFamily="2" charset="0"/>
              </a:rPr>
              <a:t>-- Recursive Clause</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indent</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00000"/>
                </a:solidFill>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title</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from</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employees</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join</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managers</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on</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999988"/>
                </a:solidFill>
                <a:latin typeface="Helvetica Neue Light" panose="02000403000000020004" pitchFamily="2" charset="0"/>
                <a:ea typeface="Helvetica Neue Light" panose="02000403000000020004" pitchFamily="2" charset="0"/>
              </a:rPr>
              <a:t>-- This is the "main select".</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indent</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employee_title</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title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from</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managers</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endParaRPr lang="en-US" sz="1600" dirty="0">
              <a:latin typeface="Helvetica Neue Light" panose="02000403000000020004" pitchFamily="2" charset="0"/>
              <a:ea typeface="Helvetica Neue Light" panose="02000403000000020004" pitchFamily="2" charset="0"/>
            </a:endParaRPr>
          </a:p>
        </p:txBody>
      </p:sp>
      <p:pic>
        <p:nvPicPr>
          <p:cNvPr id="7" name="Picture 6">
            <a:extLst>
              <a:ext uri="{FF2B5EF4-FFF2-40B4-BE49-F238E27FC236}">
                <a16:creationId xmlns:a16="http://schemas.microsoft.com/office/drawing/2014/main" id="{0E46F967-58A5-4A4B-B6FC-06EEE8385303}"/>
              </a:ext>
            </a:extLst>
          </p:cNvPr>
          <p:cNvPicPr>
            <a:picLocks noChangeAspect="1"/>
          </p:cNvPicPr>
          <p:nvPr/>
        </p:nvPicPr>
        <p:blipFill>
          <a:blip r:embed="rId3"/>
          <a:stretch>
            <a:fillRect/>
          </a:stretch>
        </p:blipFill>
        <p:spPr>
          <a:xfrm>
            <a:off x="148620" y="1384380"/>
            <a:ext cx="803878" cy="722675"/>
          </a:xfrm>
          <a:prstGeom prst="rect">
            <a:avLst/>
          </a:prstGeom>
        </p:spPr>
      </p:pic>
      <p:pic>
        <p:nvPicPr>
          <p:cNvPr id="9" name="Picture 8">
            <a:extLst>
              <a:ext uri="{FF2B5EF4-FFF2-40B4-BE49-F238E27FC236}">
                <a16:creationId xmlns:a16="http://schemas.microsoft.com/office/drawing/2014/main" id="{5911CC99-CEE3-4D45-AF2D-037E01DBA43E}"/>
              </a:ext>
            </a:extLst>
          </p:cNvPr>
          <p:cNvPicPr>
            <a:picLocks noChangeAspect="1"/>
          </p:cNvPicPr>
          <p:nvPr/>
        </p:nvPicPr>
        <p:blipFill>
          <a:blip r:embed="rId4"/>
          <a:stretch>
            <a:fillRect/>
          </a:stretch>
        </p:blipFill>
        <p:spPr>
          <a:xfrm>
            <a:off x="8118717" y="1092711"/>
            <a:ext cx="3638315" cy="3638315"/>
          </a:xfrm>
          <a:prstGeom prst="rect">
            <a:avLst/>
          </a:prstGeom>
        </p:spPr>
      </p:pic>
    </p:spTree>
    <p:extLst>
      <p:ext uri="{BB962C8B-B14F-4D97-AF65-F5344CB8AC3E}">
        <p14:creationId xmlns:p14="http://schemas.microsoft.com/office/powerpoint/2010/main" val="2165044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8B2-967E-F44C-A096-85E8996C28B6}"/>
              </a:ext>
            </a:extLst>
          </p:cNvPr>
          <p:cNvSpPr>
            <a:spLocks noGrp="1"/>
          </p:cNvSpPr>
          <p:nvPr>
            <p:ph type="title"/>
          </p:nvPr>
        </p:nvSpPr>
        <p:spPr/>
        <p:txBody>
          <a:bodyPr/>
          <a:lstStyle/>
          <a:p>
            <a:r>
              <a:rPr lang="en-US" dirty="0"/>
              <a:t>Confused? ASK QUESTIONS</a:t>
            </a:r>
          </a:p>
        </p:txBody>
      </p:sp>
      <p:sp>
        <p:nvSpPr>
          <p:cNvPr id="4" name="Slide Number Placeholder 3">
            <a:extLst>
              <a:ext uri="{FF2B5EF4-FFF2-40B4-BE49-F238E27FC236}">
                <a16:creationId xmlns:a16="http://schemas.microsoft.com/office/drawing/2014/main" id="{FD590DF5-997F-E24A-84BA-0ED7B73204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pic>
        <p:nvPicPr>
          <p:cNvPr id="3" name="Picture 2">
            <a:extLst>
              <a:ext uri="{FF2B5EF4-FFF2-40B4-BE49-F238E27FC236}">
                <a16:creationId xmlns:a16="http://schemas.microsoft.com/office/drawing/2014/main" id="{83E8CC0C-110B-2B41-90DC-A79B804272A0}"/>
              </a:ext>
            </a:extLst>
          </p:cNvPr>
          <p:cNvPicPr>
            <a:picLocks noChangeAspect="1"/>
          </p:cNvPicPr>
          <p:nvPr/>
        </p:nvPicPr>
        <p:blipFill>
          <a:blip r:embed="rId3"/>
          <a:stretch>
            <a:fillRect/>
          </a:stretch>
        </p:blipFill>
        <p:spPr>
          <a:xfrm>
            <a:off x="3474720" y="861699"/>
            <a:ext cx="5974080" cy="5974080"/>
          </a:xfrm>
          <a:prstGeom prst="rect">
            <a:avLst/>
          </a:prstGeom>
        </p:spPr>
      </p:pic>
    </p:spTree>
    <p:extLst>
      <p:ext uri="{BB962C8B-B14F-4D97-AF65-F5344CB8AC3E}">
        <p14:creationId xmlns:p14="http://schemas.microsoft.com/office/powerpoint/2010/main" val="824896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Lab6</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pic>
        <p:nvPicPr>
          <p:cNvPr id="3" name="Picture 2">
            <a:extLst>
              <a:ext uri="{FF2B5EF4-FFF2-40B4-BE49-F238E27FC236}">
                <a16:creationId xmlns:a16="http://schemas.microsoft.com/office/drawing/2014/main" id="{9E3DCDB3-4EE7-7247-96CC-01514E89A03C}"/>
              </a:ext>
            </a:extLst>
          </p:cNvPr>
          <p:cNvPicPr>
            <a:picLocks noChangeAspect="1"/>
          </p:cNvPicPr>
          <p:nvPr/>
        </p:nvPicPr>
        <p:blipFill>
          <a:blip r:embed="rId3"/>
          <a:stretch>
            <a:fillRect/>
          </a:stretch>
        </p:blipFill>
        <p:spPr>
          <a:xfrm>
            <a:off x="1538867" y="1627237"/>
            <a:ext cx="3495288" cy="3495288"/>
          </a:xfrm>
          <a:prstGeom prst="rect">
            <a:avLst/>
          </a:prstGeom>
        </p:spPr>
      </p:pic>
      <p:pic>
        <p:nvPicPr>
          <p:cNvPr id="6" name="Picture 5">
            <a:extLst>
              <a:ext uri="{FF2B5EF4-FFF2-40B4-BE49-F238E27FC236}">
                <a16:creationId xmlns:a16="http://schemas.microsoft.com/office/drawing/2014/main" id="{F5D3A41B-BC57-2040-8D12-2BC9DBB7D472}"/>
              </a:ext>
            </a:extLst>
          </p:cNvPr>
          <p:cNvPicPr>
            <a:picLocks noChangeAspect="1"/>
          </p:cNvPicPr>
          <p:nvPr/>
        </p:nvPicPr>
        <p:blipFill>
          <a:blip r:embed="rId4"/>
          <a:stretch>
            <a:fillRect/>
          </a:stretch>
        </p:blipFill>
        <p:spPr>
          <a:xfrm>
            <a:off x="8161762" y="3969835"/>
            <a:ext cx="3035411" cy="2384966"/>
          </a:xfrm>
          <a:prstGeom prst="rect">
            <a:avLst/>
          </a:prstGeom>
        </p:spPr>
      </p:pic>
      <p:sp>
        <p:nvSpPr>
          <p:cNvPr id="7" name="Freeform 6">
            <a:extLst>
              <a:ext uri="{FF2B5EF4-FFF2-40B4-BE49-F238E27FC236}">
                <a16:creationId xmlns:a16="http://schemas.microsoft.com/office/drawing/2014/main" id="{A4ECE49D-9D7E-4E4E-ADA6-A66A9D6FFB69}"/>
              </a:ext>
            </a:extLst>
          </p:cNvPr>
          <p:cNvSpPr/>
          <p:nvPr/>
        </p:nvSpPr>
        <p:spPr>
          <a:xfrm>
            <a:off x="4708704" y="1994053"/>
            <a:ext cx="4474538" cy="3993932"/>
          </a:xfrm>
          <a:custGeom>
            <a:avLst/>
            <a:gdLst>
              <a:gd name="connsiteX0" fmla="*/ 0 w 4474538"/>
              <a:gd name="connsiteY0" fmla="*/ 1719083 h 3993932"/>
              <a:gd name="connsiteX1" fmla="*/ 970156 w 4474538"/>
              <a:gd name="connsiteY1" fmla="*/ 1150371 h 3993932"/>
              <a:gd name="connsiteX2" fmla="*/ 1271239 w 4474538"/>
              <a:gd name="connsiteY2" fmla="*/ 157912 h 3993932"/>
              <a:gd name="connsiteX3" fmla="*/ 2486722 w 4474538"/>
              <a:gd name="connsiteY3" fmla="*/ 68702 h 3993932"/>
              <a:gd name="connsiteX4" fmla="*/ 3233854 w 4474538"/>
              <a:gd name="connsiteY4" fmla="*/ 826985 h 3993932"/>
              <a:gd name="connsiteX5" fmla="*/ 2631688 w 4474538"/>
              <a:gd name="connsiteY5" fmla="*/ 1261883 h 3993932"/>
              <a:gd name="connsiteX6" fmla="*/ 2330605 w 4474538"/>
              <a:gd name="connsiteY6" fmla="*/ 626263 h 3993932"/>
              <a:gd name="connsiteX7" fmla="*/ 3334215 w 4474538"/>
              <a:gd name="connsiteY7" fmla="*/ 358634 h 3993932"/>
              <a:gd name="connsiteX8" fmla="*/ 4460488 w 4474538"/>
              <a:gd name="connsiteY8" fmla="*/ 1496058 h 3993932"/>
              <a:gd name="connsiteX9" fmla="*/ 2509024 w 4474538"/>
              <a:gd name="connsiteY9" fmla="*/ 2756146 h 3993932"/>
              <a:gd name="connsiteX10" fmla="*/ 1773044 w 4474538"/>
              <a:gd name="connsiteY10" fmla="*/ 3704000 h 3993932"/>
              <a:gd name="connsiteX11" fmla="*/ 2921619 w 4474538"/>
              <a:gd name="connsiteY11" fmla="*/ 3993932 h 3993932"/>
              <a:gd name="connsiteX12" fmla="*/ 2921619 w 4474538"/>
              <a:gd name="connsiteY12" fmla="*/ 3993932 h 39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4538" h="3993932">
                <a:moveTo>
                  <a:pt x="0" y="1719083"/>
                </a:moveTo>
                <a:cubicBezTo>
                  <a:pt x="379141" y="1564824"/>
                  <a:pt x="758283" y="1410566"/>
                  <a:pt x="970156" y="1150371"/>
                </a:cubicBezTo>
                <a:cubicBezTo>
                  <a:pt x="1182029" y="890176"/>
                  <a:pt x="1018478" y="338190"/>
                  <a:pt x="1271239" y="157912"/>
                </a:cubicBezTo>
                <a:cubicBezTo>
                  <a:pt x="1524000" y="-22366"/>
                  <a:pt x="2159620" y="-42810"/>
                  <a:pt x="2486722" y="68702"/>
                </a:cubicBezTo>
                <a:cubicBezTo>
                  <a:pt x="2813825" y="180214"/>
                  <a:pt x="3209693" y="628121"/>
                  <a:pt x="3233854" y="826985"/>
                </a:cubicBezTo>
                <a:cubicBezTo>
                  <a:pt x="3258015" y="1025849"/>
                  <a:pt x="2782229" y="1295337"/>
                  <a:pt x="2631688" y="1261883"/>
                </a:cubicBezTo>
                <a:cubicBezTo>
                  <a:pt x="2481147" y="1228429"/>
                  <a:pt x="2213517" y="776804"/>
                  <a:pt x="2330605" y="626263"/>
                </a:cubicBezTo>
                <a:cubicBezTo>
                  <a:pt x="2447693" y="475722"/>
                  <a:pt x="2979235" y="213668"/>
                  <a:pt x="3334215" y="358634"/>
                </a:cubicBezTo>
                <a:cubicBezTo>
                  <a:pt x="3689195" y="503600"/>
                  <a:pt x="4598020" y="1096473"/>
                  <a:pt x="4460488" y="1496058"/>
                </a:cubicBezTo>
                <a:cubicBezTo>
                  <a:pt x="4322956" y="1895643"/>
                  <a:pt x="2956931" y="2388156"/>
                  <a:pt x="2509024" y="2756146"/>
                </a:cubicBezTo>
                <a:cubicBezTo>
                  <a:pt x="2061117" y="3124136"/>
                  <a:pt x="1704278" y="3497702"/>
                  <a:pt x="1773044" y="3704000"/>
                </a:cubicBezTo>
                <a:cubicBezTo>
                  <a:pt x="1841810" y="3910298"/>
                  <a:pt x="2921619" y="3993932"/>
                  <a:pt x="2921619" y="3993932"/>
                </a:cubicBezTo>
                <a:lnTo>
                  <a:pt x="2921619" y="3993932"/>
                </a:ln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318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edford RHC New Training Schedule - RollBack World">
            <a:extLst>
              <a:ext uri="{FF2B5EF4-FFF2-40B4-BE49-F238E27FC236}">
                <a16:creationId xmlns:a16="http://schemas.microsoft.com/office/drawing/2014/main" id="{B4AEB695-580A-A949-B400-24ED888A98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9747" y="1251121"/>
            <a:ext cx="2058652" cy="205865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Table Design Considerations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840000" y="1692347"/>
            <a:ext cx="10512000" cy="4680000"/>
          </a:xfrm>
        </p:spPr>
        <p:txBody>
          <a:bodyPr/>
          <a:lstStyle/>
          <a:p>
            <a:r>
              <a:rPr lang="en-US" dirty="0"/>
              <a:t>Date/Time Data Types for Columns</a:t>
            </a:r>
          </a:p>
          <a:p>
            <a:pPr lvl="1">
              <a:buFont typeface="Wingdings" pitchFamily="2" charset="2"/>
              <a:buChar char="Ø"/>
            </a:pPr>
            <a:r>
              <a:rPr lang="en-US" dirty="0"/>
              <a:t>Use a date and timestamp value rather than a varchar</a:t>
            </a:r>
          </a:p>
          <a:p>
            <a:pPr lvl="1">
              <a:buFont typeface="Wingdings" pitchFamily="2" charset="2"/>
              <a:buChar char="Ø"/>
            </a:pPr>
            <a:endParaRPr lang="en-US" dirty="0"/>
          </a:p>
          <a:p>
            <a:r>
              <a:rPr lang="en-US" dirty="0"/>
              <a:t>Referential Integrity Constraints</a:t>
            </a:r>
          </a:p>
          <a:p>
            <a:pPr lvl="1">
              <a:buFont typeface="Wingdings" pitchFamily="2" charset="2"/>
              <a:buChar char="Ø"/>
            </a:pPr>
            <a:r>
              <a:rPr lang="en-US" dirty="0"/>
              <a:t>Other than not null are added but do not actually do anything in Snowflake</a:t>
            </a:r>
          </a:p>
          <a:p>
            <a:pPr lvl="1">
              <a:buFont typeface="Wingdings" pitchFamily="2" charset="2"/>
              <a:buChar char="Ø"/>
            </a:pPr>
            <a:endParaRPr lang="en-US" dirty="0"/>
          </a:p>
          <a:p>
            <a:r>
              <a:rPr lang="en-US" dirty="0"/>
              <a:t>When to Set a Clustering Key</a:t>
            </a:r>
          </a:p>
          <a:p>
            <a:pPr lvl="1">
              <a:buFont typeface="Wingdings" pitchFamily="2" charset="2"/>
              <a:buChar char="Ø"/>
            </a:pPr>
            <a:r>
              <a:rPr lang="en-US" dirty="0"/>
              <a:t>Loaded data does not match how it is queried</a:t>
            </a:r>
          </a:p>
          <a:p>
            <a:pPr lvl="1">
              <a:buFont typeface="Wingdings" pitchFamily="2" charset="2"/>
              <a:buChar char="Ø"/>
            </a:pPr>
            <a:r>
              <a:rPr lang="en-US" dirty="0"/>
              <a:t>Query Profile shows excessive table scan time </a:t>
            </a:r>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a:t>
            </a:fld>
            <a:endParaRPr lang="en-US"/>
          </a:p>
        </p:txBody>
      </p:sp>
      <p:pic>
        <p:nvPicPr>
          <p:cNvPr id="5" name="Picture 4">
            <a:extLst>
              <a:ext uri="{FF2B5EF4-FFF2-40B4-BE49-F238E27FC236}">
                <a16:creationId xmlns:a16="http://schemas.microsoft.com/office/drawing/2014/main" id="{5509E463-2DD6-104A-87BE-A757D3810C3A}"/>
              </a:ext>
            </a:extLst>
          </p:cNvPr>
          <p:cNvPicPr>
            <a:picLocks noChangeAspect="1"/>
          </p:cNvPicPr>
          <p:nvPr/>
        </p:nvPicPr>
        <p:blipFill>
          <a:blip r:embed="rId4"/>
          <a:stretch>
            <a:fillRect/>
          </a:stretch>
        </p:blipFill>
        <p:spPr>
          <a:xfrm flipH="1">
            <a:off x="-281358" y="4996070"/>
            <a:ext cx="2680002" cy="1861930"/>
          </a:xfrm>
          <a:prstGeom prst="rect">
            <a:avLst/>
          </a:prstGeom>
        </p:spPr>
      </p:pic>
      <p:pic>
        <p:nvPicPr>
          <p:cNvPr id="6" name="Picture 5">
            <a:extLst>
              <a:ext uri="{FF2B5EF4-FFF2-40B4-BE49-F238E27FC236}">
                <a16:creationId xmlns:a16="http://schemas.microsoft.com/office/drawing/2014/main" id="{76E49493-DB54-C64E-AC55-D1ADB69629CE}"/>
              </a:ext>
            </a:extLst>
          </p:cNvPr>
          <p:cNvPicPr>
            <a:picLocks noChangeAspect="1"/>
          </p:cNvPicPr>
          <p:nvPr/>
        </p:nvPicPr>
        <p:blipFill>
          <a:blip r:embed="rId5"/>
          <a:stretch>
            <a:fillRect/>
          </a:stretch>
        </p:blipFill>
        <p:spPr>
          <a:xfrm rot="612296">
            <a:off x="6199395" y="437481"/>
            <a:ext cx="1625600" cy="1447800"/>
          </a:xfrm>
          <a:prstGeom prst="rect">
            <a:avLst/>
          </a:prstGeom>
        </p:spPr>
      </p:pic>
      <p:pic>
        <p:nvPicPr>
          <p:cNvPr id="7" name="Picture 6">
            <a:extLst>
              <a:ext uri="{FF2B5EF4-FFF2-40B4-BE49-F238E27FC236}">
                <a16:creationId xmlns:a16="http://schemas.microsoft.com/office/drawing/2014/main" id="{EB6DB085-33DF-4243-8F00-BFEBE70EC653}"/>
              </a:ext>
            </a:extLst>
          </p:cNvPr>
          <p:cNvPicPr>
            <a:picLocks noChangeAspect="1"/>
          </p:cNvPicPr>
          <p:nvPr/>
        </p:nvPicPr>
        <p:blipFill>
          <a:blip r:embed="rId6"/>
          <a:stretch>
            <a:fillRect/>
          </a:stretch>
        </p:blipFill>
        <p:spPr>
          <a:xfrm flipH="1">
            <a:off x="7845287" y="4022171"/>
            <a:ext cx="2934033" cy="2791402"/>
          </a:xfrm>
          <a:prstGeom prst="rect">
            <a:avLst/>
          </a:prstGeom>
        </p:spPr>
      </p:pic>
    </p:spTree>
    <p:extLst>
      <p:ext uri="{BB962C8B-B14F-4D97-AF65-F5344CB8AC3E}">
        <p14:creationId xmlns:p14="http://schemas.microsoft.com/office/powerpoint/2010/main" val="3948231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7F2EC-DE74-BD4A-B6A7-595E1E99EF2D}"/>
              </a:ext>
            </a:extLst>
          </p:cNvPr>
          <p:cNvSpPr>
            <a:spLocks noGrp="1"/>
          </p:cNvSpPr>
          <p:nvPr>
            <p:ph type="title"/>
          </p:nvPr>
        </p:nvSpPr>
        <p:spPr/>
        <p:txBody>
          <a:bodyPr/>
          <a:lstStyle/>
          <a:p>
            <a:r>
              <a:rPr lang="en-US" dirty="0"/>
              <a:t>Table Design Considerations continued</a:t>
            </a:r>
          </a:p>
        </p:txBody>
      </p:sp>
      <p:sp>
        <p:nvSpPr>
          <p:cNvPr id="3" name="Text Placeholder 2">
            <a:extLst>
              <a:ext uri="{FF2B5EF4-FFF2-40B4-BE49-F238E27FC236}">
                <a16:creationId xmlns:a16="http://schemas.microsoft.com/office/drawing/2014/main" id="{632DB1B1-8FDD-0444-9513-7819B0743968}"/>
              </a:ext>
            </a:extLst>
          </p:cNvPr>
          <p:cNvSpPr>
            <a:spLocks noGrp="1"/>
          </p:cNvSpPr>
          <p:nvPr>
            <p:ph type="body" idx="1"/>
          </p:nvPr>
        </p:nvSpPr>
        <p:spPr>
          <a:xfrm>
            <a:off x="615965" y="1552122"/>
            <a:ext cx="10512000" cy="4680000"/>
          </a:xfrm>
        </p:spPr>
        <p:txBody>
          <a:bodyPr/>
          <a:lstStyle/>
          <a:p>
            <a:r>
              <a:rPr lang="en-US" dirty="0"/>
              <a:t>When to Specify Column Lengths</a:t>
            </a:r>
          </a:p>
          <a:p>
            <a:pPr lvl="1">
              <a:buFont typeface="Wingdings" pitchFamily="2" charset="2"/>
              <a:buChar char="Ø"/>
            </a:pPr>
            <a:r>
              <a:rPr lang="en-US" dirty="0"/>
              <a:t>When it is predictable otherwise Snowflake automatically optimizes it</a:t>
            </a:r>
          </a:p>
          <a:p>
            <a:pPr lvl="1">
              <a:buFont typeface="Wingdings" pitchFamily="2" charset="2"/>
              <a:buChar char="Ø"/>
            </a:pPr>
            <a:endParaRPr lang="en-US" dirty="0"/>
          </a:p>
          <a:p>
            <a:r>
              <a:rPr lang="en-US" dirty="0"/>
              <a:t>Storing Semi-structured Data in a VARIANT Column vs. Flattening the Nested Structure</a:t>
            </a:r>
          </a:p>
          <a:p>
            <a:pPr lvl="1">
              <a:buFont typeface="Wingdings" pitchFamily="2" charset="2"/>
              <a:buChar char="Ø"/>
            </a:pPr>
            <a:r>
              <a:rPr lang="en-US" dirty="0"/>
              <a:t>It is better to flatten objects if it is known how you will be using the columns</a:t>
            </a:r>
          </a:p>
          <a:p>
            <a:pPr lvl="1"/>
            <a:endParaRPr lang="en-US" dirty="0"/>
          </a:p>
          <a:p>
            <a:r>
              <a:rPr lang="en-US" dirty="0"/>
              <a:t>Converting a Permanent Table to a Transient Table or Vice-Versa</a:t>
            </a:r>
          </a:p>
          <a:p>
            <a:pPr lvl="1">
              <a:buFont typeface="Wingdings" pitchFamily="2" charset="2"/>
              <a:buChar char="Ø"/>
            </a:pPr>
            <a:r>
              <a:rPr lang="en-US" dirty="0"/>
              <a:t>It is impossible to change a permanent table to a transient </a:t>
            </a:r>
          </a:p>
          <a:p>
            <a:pPr lvl="1">
              <a:buFont typeface="Wingdings" pitchFamily="2" charset="2"/>
              <a:buChar char="Ø"/>
            </a:pPr>
            <a:r>
              <a:rPr lang="en-US" dirty="0"/>
              <a:t>It can be cloned </a:t>
            </a:r>
          </a:p>
        </p:txBody>
      </p:sp>
      <p:sp>
        <p:nvSpPr>
          <p:cNvPr id="4" name="Slide Number Placeholder 3">
            <a:extLst>
              <a:ext uri="{FF2B5EF4-FFF2-40B4-BE49-F238E27FC236}">
                <a16:creationId xmlns:a16="http://schemas.microsoft.com/office/drawing/2014/main" id="{401AB150-1461-1645-8997-9B5D28B7DC2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a:t>
            </a:fld>
            <a:endParaRPr lang="en-US"/>
          </a:p>
        </p:txBody>
      </p:sp>
      <p:pic>
        <p:nvPicPr>
          <p:cNvPr id="5" name="Picture 4">
            <a:extLst>
              <a:ext uri="{FF2B5EF4-FFF2-40B4-BE49-F238E27FC236}">
                <a16:creationId xmlns:a16="http://schemas.microsoft.com/office/drawing/2014/main" id="{4079EC52-690A-DB45-9C65-2BEDA351595C}"/>
              </a:ext>
            </a:extLst>
          </p:cNvPr>
          <p:cNvPicPr>
            <a:picLocks noChangeAspect="1"/>
          </p:cNvPicPr>
          <p:nvPr/>
        </p:nvPicPr>
        <p:blipFill>
          <a:blip r:embed="rId3"/>
          <a:stretch>
            <a:fillRect/>
          </a:stretch>
        </p:blipFill>
        <p:spPr>
          <a:xfrm rot="612296">
            <a:off x="8147464" y="442898"/>
            <a:ext cx="1625600" cy="1447800"/>
          </a:xfrm>
          <a:prstGeom prst="rect">
            <a:avLst/>
          </a:prstGeom>
        </p:spPr>
      </p:pic>
      <p:pic>
        <p:nvPicPr>
          <p:cNvPr id="6" name="Picture 5">
            <a:extLst>
              <a:ext uri="{FF2B5EF4-FFF2-40B4-BE49-F238E27FC236}">
                <a16:creationId xmlns:a16="http://schemas.microsoft.com/office/drawing/2014/main" id="{457B542F-7DAD-0746-88E9-4E6BCA3810E5}"/>
              </a:ext>
            </a:extLst>
          </p:cNvPr>
          <p:cNvPicPr>
            <a:picLocks noChangeAspect="1"/>
          </p:cNvPicPr>
          <p:nvPr/>
        </p:nvPicPr>
        <p:blipFill>
          <a:blip r:embed="rId4"/>
          <a:stretch>
            <a:fillRect/>
          </a:stretch>
        </p:blipFill>
        <p:spPr>
          <a:xfrm flipH="1">
            <a:off x="9147740" y="4358821"/>
            <a:ext cx="2192259" cy="2499179"/>
          </a:xfrm>
          <a:prstGeom prst="rect">
            <a:avLst/>
          </a:prstGeom>
        </p:spPr>
      </p:pic>
    </p:spTree>
    <p:extLst>
      <p:ext uri="{BB962C8B-B14F-4D97-AF65-F5344CB8AC3E}">
        <p14:creationId xmlns:p14="http://schemas.microsoft.com/office/powerpoint/2010/main" val="4015324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a:t>Working with Temp tables and Transient tables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pic>
        <p:nvPicPr>
          <p:cNvPr id="6" name="Picture 5" descr="A screenshot of a social media post&#10;&#10;Description automatically generated">
            <a:extLst>
              <a:ext uri="{FF2B5EF4-FFF2-40B4-BE49-F238E27FC236}">
                <a16:creationId xmlns:a16="http://schemas.microsoft.com/office/drawing/2014/main" id="{8252D299-CE42-FA41-93E6-8FB721D4D1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5235" y="4056506"/>
            <a:ext cx="6962078" cy="2080697"/>
          </a:xfrm>
          <a:prstGeom prst="rect">
            <a:avLst/>
          </a:prstGeom>
        </p:spPr>
      </p:pic>
      <p:sp>
        <p:nvSpPr>
          <p:cNvPr id="8" name="Text Placeholder 8">
            <a:extLst>
              <a:ext uri="{FF2B5EF4-FFF2-40B4-BE49-F238E27FC236}">
                <a16:creationId xmlns:a16="http://schemas.microsoft.com/office/drawing/2014/main" id="{DB5E15A6-6276-1B4D-8FFC-C7D21F1FD6FF}"/>
              </a:ext>
            </a:extLst>
          </p:cNvPr>
          <p:cNvSpPr>
            <a:spLocks noGrp="1"/>
          </p:cNvSpPr>
          <p:nvPr>
            <p:ph type="body" idx="1"/>
          </p:nvPr>
        </p:nvSpPr>
        <p:spPr>
          <a:xfrm>
            <a:off x="254858" y="1520874"/>
            <a:ext cx="5393473" cy="2174497"/>
          </a:xfrm>
        </p:spPr>
        <p:txBody>
          <a:bodyPr/>
          <a:lstStyle/>
          <a:p>
            <a:pPr marL="76200" indent="0">
              <a:buNone/>
            </a:pPr>
            <a:r>
              <a:rPr lang="en-US" b="1" dirty="0">
                <a:solidFill>
                  <a:srgbClr val="00B0F0"/>
                </a:solidFill>
              </a:rPr>
              <a:t>Temporary Tables </a:t>
            </a:r>
            <a:r>
              <a:rPr lang="en-US" dirty="0"/>
              <a:t>only exist within the session in which they were created. </a:t>
            </a:r>
            <a:r>
              <a:rPr lang="en-US" kern="1200" dirty="0">
                <a:solidFill>
                  <a:schemeClr val="tx1"/>
                </a:solidFill>
              </a:rPr>
              <a:t>Once the session ends, data stored in the table is purged completely from the system</a:t>
            </a:r>
            <a:endParaRPr lang="en-US" dirty="0"/>
          </a:p>
        </p:txBody>
      </p:sp>
      <p:sp>
        <p:nvSpPr>
          <p:cNvPr id="10" name="Text Placeholder 8">
            <a:extLst>
              <a:ext uri="{FF2B5EF4-FFF2-40B4-BE49-F238E27FC236}">
                <a16:creationId xmlns:a16="http://schemas.microsoft.com/office/drawing/2014/main" id="{D12C709A-2ACD-6B48-A618-86340B9BD0A2}"/>
              </a:ext>
            </a:extLst>
          </p:cNvPr>
          <p:cNvSpPr txBox="1">
            <a:spLocks/>
          </p:cNvSpPr>
          <p:nvPr/>
        </p:nvSpPr>
        <p:spPr>
          <a:xfrm>
            <a:off x="6065364" y="1481889"/>
            <a:ext cx="5691668" cy="2174497"/>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None/>
            </a:pPr>
            <a:r>
              <a:rPr lang="en-US" b="1" kern="0" dirty="0">
                <a:solidFill>
                  <a:srgbClr val="00B050"/>
                </a:solidFill>
              </a:rPr>
              <a:t>Transient Tables</a:t>
            </a:r>
            <a:r>
              <a:rPr lang="en-US" b="1" kern="0" dirty="0">
                <a:solidFill>
                  <a:srgbClr val="7030A0"/>
                </a:solidFill>
              </a:rPr>
              <a:t> </a:t>
            </a:r>
            <a:r>
              <a:rPr lang="en-US" kern="0" dirty="0"/>
              <a:t>persist until explicitly dropped and are available to all users with the appropriate privileges. Transient tables are like permanent tables with the key difference that they do not have a Fail-safe period.</a:t>
            </a:r>
          </a:p>
        </p:txBody>
      </p:sp>
    </p:spTree>
    <p:extLst>
      <p:ext uri="{BB962C8B-B14F-4D97-AF65-F5344CB8AC3E}">
        <p14:creationId xmlns:p14="http://schemas.microsoft.com/office/powerpoint/2010/main" val="2031450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a:t>Working with Temp tables and Transient tables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a:t>
            </a:fld>
            <a:endParaRPr lang="en-US"/>
          </a:p>
        </p:txBody>
      </p:sp>
      <p:sp>
        <p:nvSpPr>
          <p:cNvPr id="8" name="Text Placeholder 8">
            <a:extLst>
              <a:ext uri="{FF2B5EF4-FFF2-40B4-BE49-F238E27FC236}">
                <a16:creationId xmlns:a16="http://schemas.microsoft.com/office/drawing/2014/main" id="{DB5E15A6-6276-1B4D-8FFC-C7D21F1FD6FF}"/>
              </a:ext>
            </a:extLst>
          </p:cNvPr>
          <p:cNvSpPr>
            <a:spLocks noGrp="1"/>
          </p:cNvSpPr>
          <p:nvPr>
            <p:ph type="body" idx="1"/>
          </p:nvPr>
        </p:nvSpPr>
        <p:spPr>
          <a:xfrm>
            <a:off x="756875" y="2058754"/>
            <a:ext cx="5195683" cy="2174497"/>
          </a:xfrm>
        </p:spPr>
        <p:txBody>
          <a:bodyPr/>
          <a:lstStyle/>
          <a:p>
            <a:pPr marL="76200" indent="0">
              <a:buNone/>
            </a:pPr>
            <a:r>
              <a:rPr lang="en-US" dirty="0">
                <a:solidFill>
                  <a:schemeClr val="tx1"/>
                </a:solidFill>
                <a:latin typeface="Helvetica Neue Light" panose="02000403000000020004" pitchFamily="2" charset="0"/>
                <a:ea typeface="Helvetica Neue Light" panose="02000403000000020004" pitchFamily="2" charset="0"/>
              </a:rPr>
              <a:t>Creating </a:t>
            </a:r>
            <a:r>
              <a:rPr lang="en-US" b="1" dirty="0">
                <a:solidFill>
                  <a:srgbClr val="00B0F0"/>
                </a:solidFill>
                <a:latin typeface="Helvetica Neue Light" panose="02000403000000020004" pitchFamily="2" charset="0"/>
                <a:ea typeface="Helvetica Neue Light" panose="02000403000000020004" pitchFamily="2" charset="0"/>
              </a:rPr>
              <a:t>Temporary Tables </a:t>
            </a:r>
            <a:r>
              <a:rPr lang="en-US" dirty="0">
                <a:solidFill>
                  <a:schemeClr val="tx1"/>
                </a:solidFill>
                <a:latin typeface="Helvetica Neue Light" panose="02000403000000020004" pitchFamily="2" charset="0"/>
                <a:ea typeface="Helvetica Neue Light" panose="02000403000000020004" pitchFamily="2" charset="0"/>
              </a:rPr>
              <a:t>simply specify the TEMPORARY keyword (or TEMP abbreviation) in CREATE TABLE</a:t>
            </a:r>
            <a:endParaRPr lang="en-US" dirty="0"/>
          </a:p>
        </p:txBody>
      </p:sp>
      <p:sp>
        <p:nvSpPr>
          <p:cNvPr id="10" name="Text Placeholder 8">
            <a:extLst>
              <a:ext uri="{FF2B5EF4-FFF2-40B4-BE49-F238E27FC236}">
                <a16:creationId xmlns:a16="http://schemas.microsoft.com/office/drawing/2014/main" id="{D12C709A-2ACD-6B48-A618-86340B9BD0A2}"/>
              </a:ext>
            </a:extLst>
          </p:cNvPr>
          <p:cNvSpPr txBox="1">
            <a:spLocks/>
          </p:cNvSpPr>
          <p:nvPr/>
        </p:nvSpPr>
        <p:spPr>
          <a:xfrm>
            <a:off x="6141055" y="2058754"/>
            <a:ext cx="5691668" cy="2174497"/>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None/>
            </a:pPr>
            <a:r>
              <a:rPr lang="en-US" kern="0" dirty="0">
                <a:solidFill>
                  <a:schemeClr val="tx1"/>
                </a:solidFill>
              </a:rPr>
              <a:t>Creating </a:t>
            </a:r>
            <a:r>
              <a:rPr lang="en-US" b="1" kern="0" dirty="0">
                <a:solidFill>
                  <a:srgbClr val="00B050"/>
                </a:solidFill>
              </a:rPr>
              <a:t>Transient Tables, </a:t>
            </a:r>
            <a:r>
              <a:rPr lang="en-US" kern="0" dirty="0">
                <a:solidFill>
                  <a:schemeClr val="tx1"/>
                </a:solidFill>
              </a:rPr>
              <a:t>schemas, or databases are done by simply specifying the TRANSIENT keyword when creating the object: </a:t>
            </a:r>
          </a:p>
        </p:txBody>
      </p:sp>
      <p:sp>
        <p:nvSpPr>
          <p:cNvPr id="7" name="Rectangle 6">
            <a:extLst>
              <a:ext uri="{FF2B5EF4-FFF2-40B4-BE49-F238E27FC236}">
                <a16:creationId xmlns:a16="http://schemas.microsoft.com/office/drawing/2014/main" id="{4035333F-7250-AD4A-9144-94F8B43378C8}"/>
              </a:ext>
            </a:extLst>
          </p:cNvPr>
          <p:cNvSpPr/>
          <p:nvPr/>
        </p:nvSpPr>
        <p:spPr>
          <a:xfrm>
            <a:off x="1088441" y="3877235"/>
            <a:ext cx="3769111" cy="1227974"/>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F283D59-FB2B-1D48-A488-6C97DBD91746}"/>
              </a:ext>
            </a:extLst>
          </p:cNvPr>
          <p:cNvSpPr txBox="1"/>
          <p:nvPr/>
        </p:nvSpPr>
        <p:spPr>
          <a:xfrm>
            <a:off x="1454514" y="3970765"/>
            <a:ext cx="3620429" cy="923330"/>
          </a:xfrm>
          <a:prstGeom prst="rect">
            <a:avLst/>
          </a:prstGeom>
          <a:noFill/>
        </p:spPr>
        <p:txBody>
          <a:bodyPr wrap="square" rtlCol="0">
            <a:spAutoFit/>
          </a:bodyPr>
          <a:lstStyle/>
          <a:p>
            <a:r>
              <a:rPr lang="en-US" dirty="0">
                <a:solidFill>
                  <a:srgbClr val="088A08"/>
                </a:solidFill>
              </a:rPr>
              <a:t>create</a:t>
            </a:r>
            <a:r>
              <a:rPr lang="en-US" dirty="0"/>
              <a:t> </a:t>
            </a:r>
            <a:r>
              <a:rPr lang="en-US" dirty="0">
                <a:solidFill>
                  <a:srgbClr val="088A08"/>
                </a:solidFill>
              </a:rPr>
              <a:t>temporary</a:t>
            </a:r>
            <a:r>
              <a:rPr lang="en-US" dirty="0"/>
              <a:t> </a:t>
            </a:r>
            <a:r>
              <a:rPr lang="en-US" dirty="0">
                <a:solidFill>
                  <a:srgbClr val="088A08"/>
                </a:solidFill>
              </a:rPr>
              <a:t>table</a:t>
            </a:r>
            <a:r>
              <a:rPr lang="en-US" dirty="0"/>
              <a:t> </a:t>
            </a:r>
            <a:r>
              <a:rPr lang="en-US" dirty="0" err="1">
                <a:solidFill>
                  <a:srgbClr val="000000"/>
                </a:solidFill>
              </a:rPr>
              <a:t>mytemptable</a:t>
            </a:r>
            <a:r>
              <a:rPr lang="en-US" dirty="0"/>
              <a:t> </a:t>
            </a:r>
            <a:r>
              <a:rPr lang="en-US" dirty="0">
                <a:solidFill>
                  <a:srgbClr val="404040"/>
                </a:solidFill>
              </a:rPr>
              <a:t>(</a:t>
            </a:r>
            <a:r>
              <a:rPr lang="en-US" dirty="0">
                <a:solidFill>
                  <a:srgbClr val="000000"/>
                </a:solidFill>
              </a:rPr>
              <a:t>id</a:t>
            </a:r>
            <a:r>
              <a:rPr lang="en-US" dirty="0"/>
              <a:t> </a:t>
            </a:r>
            <a:r>
              <a:rPr lang="en-US" dirty="0">
                <a:solidFill>
                  <a:srgbClr val="088A08"/>
                </a:solidFill>
              </a:rPr>
              <a:t>number</a:t>
            </a:r>
            <a:r>
              <a:rPr lang="en-US" dirty="0">
                <a:solidFill>
                  <a:srgbClr val="404040"/>
                </a:solidFill>
              </a:rPr>
              <a:t>,</a:t>
            </a:r>
            <a:r>
              <a:rPr lang="en-US" dirty="0"/>
              <a:t> </a:t>
            </a:r>
            <a:r>
              <a:rPr lang="en-US" dirty="0" err="1">
                <a:solidFill>
                  <a:srgbClr val="000000"/>
                </a:solidFill>
              </a:rPr>
              <a:t>creation_date</a:t>
            </a:r>
            <a:r>
              <a:rPr lang="en-US" dirty="0"/>
              <a:t> </a:t>
            </a:r>
            <a:r>
              <a:rPr lang="en-US" dirty="0">
                <a:solidFill>
                  <a:srgbClr val="088A08"/>
                </a:solidFill>
              </a:rPr>
              <a:t>date</a:t>
            </a:r>
            <a:r>
              <a:rPr lang="en-US" dirty="0">
                <a:solidFill>
                  <a:srgbClr val="404040"/>
                </a:solidFill>
              </a:rPr>
              <a:t>);</a:t>
            </a:r>
            <a:endParaRPr lang="en-US" dirty="0"/>
          </a:p>
        </p:txBody>
      </p:sp>
      <p:pic>
        <p:nvPicPr>
          <p:cNvPr id="9" name="Picture 8">
            <a:extLst>
              <a:ext uri="{FF2B5EF4-FFF2-40B4-BE49-F238E27FC236}">
                <a16:creationId xmlns:a16="http://schemas.microsoft.com/office/drawing/2014/main" id="{C55E966A-D230-F045-8B9A-325F68F5BBB4}"/>
              </a:ext>
            </a:extLst>
          </p:cNvPr>
          <p:cNvPicPr>
            <a:picLocks noChangeAspect="1"/>
          </p:cNvPicPr>
          <p:nvPr/>
        </p:nvPicPr>
        <p:blipFill>
          <a:blip r:embed="rId3"/>
          <a:stretch>
            <a:fillRect/>
          </a:stretch>
        </p:blipFill>
        <p:spPr>
          <a:xfrm>
            <a:off x="652111" y="3774128"/>
            <a:ext cx="711200" cy="658302"/>
          </a:xfrm>
          <a:prstGeom prst="rect">
            <a:avLst/>
          </a:prstGeom>
        </p:spPr>
      </p:pic>
      <p:sp>
        <p:nvSpPr>
          <p:cNvPr id="11" name="Rectangle 10">
            <a:extLst>
              <a:ext uri="{FF2B5EF4-FFF2-40B4-BE49-F238E27FC236}">
                <a16:creationId xmlns:a16="http://schemas.microsoft.com/office/drawing/2014/main" id="{79F2CBA4-456C-984B-8546-DF8B54AEFDC6}"/>
              </a:ext>
            </a:extLst>
          </p:cNvPr>
          <p:cNvSpPr/>
          <p:nvPr/>
        </p:nvSpPr>
        <p:spPr>
          <a:xfrm>
            <a:off x="7229265" y="3897903"/>
            <a:ext cx="3769111" cy="1227974"/>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7AF45E1-AC46-314E-AA78-50BD1ED02E94}"/>
              </a:ext>
            </a:extLst>
          </p:cNvPr>
          <p:cNvSpPr txBox="1"/>
          <p:nvPr/>
        </p:nvSpPr>
        <p:spPr>
          <a:xfrm>
            <a:off x="7595338" y="3991433"/>
            <a:ext cx="3620429" cy="923330"/>
          </a:xfrm>
          <a:prstGeom prst="rect">
            <a:avLst/>
          </a:prstGeom>
          <a:noFill/>
        </p:spPr>
        <p:txBody>
          <a:bodyPr wrap="square" rtlCol="0">
            <a:spAutoFit/>
          </a:bodyPr>
          <a:lstStyle/>
          <a:p>
            <a:r>
              <a:rPr lang="en-US" dirty="0">
                <a:solidFill>
                  <a:srgbClr val="088A08"/>
                </a:solidFill>
              </a:rPr>
              <a:t>create</a:t>
            </a:r>
            <a:r>
              <a:rPr lang="en-US" dirty="0"/>
              <a:t> </a:t>
            </a:r>
            <a:r>
              <a:rPr lang="en-US" dirty="0">
                <a:solidFill>
                  <a:srgbClr val="088A08"/>
                </a:solidFill>
              </a:rPr>
              <a:t>transient</a:t>
            </a:r>
            <a:r>
              <a:rPr lang="en-US" dirty="0"/>
              <a:t> </a:t>
            </a:r>
            <a:r>
              <a:rPr lang="en-US" dirty="0">
                <a:solidFill>
                  <a:srgbClr val="088A08"/>
                </a:solidFill>
              </a:rPr>
              <a:t>table</a:t>
            </a:r>
            <a:r>
              <a:rPr lang="en-US" dirty="0"/>
              <a:t> </a:t>
            </a:r>
            <a:r>
              <a:rPr lang="en-US" dirty="0" err="1">
                <a:solidFill>
                  <a:srgbClr val="000000"/>
                </a:solidFill>
              </a:rPr>
              <a:t>mytranstable</a:t>
            </a:r>
            <a:r>
              <a:rPr lang="en-US" dirty="0"/>
              <a:t> </a:t>
            </a:r>
            <a:r>
              <a:rPr lang="en-US" dirty="0">
                <a:solidFill>
                  <a:srgbClr val="404040"/>
                </a:solidFill>
              </a:rPr>
              <a:t>(</a:t>
            </a:r>
            <a:r>
              <a:rPr lang="en-US" dirty="0">
                <a:solidFill>
                  <a:srgbClr val="000000"/>
                </a:solidFill>
              </a:rPr>
              <a:t>id</a:t>
            </a:r>
            <a:r>
              <a:rPr lang="en-US" dirty="0"/>
              <a:t> </a:t>
            </a:r>
            <a:r>
              <a:rPr lang="en-US" dirty="0">
                <a:solidFill>
                  <a:srgbClr val="088A08"/>
                </a:solidFill>
              </a:rPr>
              <a:t>number</a:t>
            </a:r>
            <a:r>
              <a:rPr lang="en-US" dirty="0">
                <a:solidFill>
                  <a:srgbClr val="404040"/>
                </a:solidFill>
              </a:rPr>
              <a:t>,</a:t>
            </a:r>
            <a:r>
              <a:rPr lang="en-US" dirty="0"/>
              <a:t> </a:t>
            </a:r>
            <a:r>
              <a:rPr lang="en-US" dirty="0" err="1">
                <a:solidFill>
                  <a:srgbClr val="000000"/>
                </a:solidFill>
              </a:rPr>
              <a:t>creation_date</a:t>
            </a:r>
            <a:r>
              <a:rPr lang="en-US" dirty="0"/>
              <a:t> </a:t>
            </a:r>
            <a:r>
              <a:rPr lang="en-US" dirty="0">
                <a:solidFill>
                  <a:srgbClr val="088A08"/>
                </a:solidFill>
              </a:rPr>
              <a:t>date</a:t>
            </a:r>
            <a:r>
              <a:rPr lang="en-US" dirty="0">
                <a:solidFill>
                  <a:srgbClr val="404040"/>
                </a:solidFill>
              </a:rPr>
              <a:t>);</a:t>
            </a:r>
            <a:endParaRPr lang="en-US" dirty="0"/>
          </a:p>
        </p:txBody>
      </p:sp>
      <p:pic>
        <p:nvPicPr>
          <p:cNvPr id="13" name="Picture 12">
            <a:extLst>
              <a:ext uri="{FF2B5EF4-FFF2-40B4-BE49-F238E27FC236}">
                <a16:creationId xmlns:a16="http://schemas.microsoft.com/office/drawing/2014/main" id="{C0DE5841-2BCA-6246-A14A-429C8C7E7852}"/>
              </a:ext>
            </a:extLst>
          </p:cNvPr>
          <p:cNvPicPr>
            <a:picLocks noChangeAspect="1"/>
          </p:cNvPicPr>
          <p:nvPr/>
        </p:nvPicPr>
        <p:blipFill>
          <a:blip r:embed="rId3"/>
          <a:stretch>
            <a:fillRect/>
          </a:stretch>
        </p:blipFill>
        <p:spPr>
          <a:xfrm>
            <a:off x="6792935" y="3794796"/>
            <a:ext cx="711200" cy="658302"/>
          </a:xfrm>
          <a:prstGeom prst="rect">
            <a:avLst/>
          </a:prstGeom>
        </p:spPr>
      </p:pic>
      <p:sp>
        <p:nvSpPr>
          <p:cNvPr id="14" name="Rounded Rectangular Callout 13">
            <a:extLst>
              <a:ext uri="{FF2B5EF4-FFF2-40B4-BE49-F238E27FC236}">
                <a16:creationId xmlns:a16="http://schemas.microsoft.com/office/drawing/2014/main" id="{7BDEADA2-2891-7F4B-8803-C3448889A60A}"/>
              </a:ext>
            </a:extLst>
          </p:cNvPr>
          <p:cNvSpPr/>
          <p:nvPr/>
        </p:nvSpPr>
        <p:spPr>
          <a:xfrm>
            <a:off x="4604425" y="5437745"/>
            <a:ext cx="3073259" cy="1227974"/>
          </a:xfrm>
          <a:prstGeom prst="wedgeRoundRectCallout">
            <a:avLst>
              <a:gd name="adj1" fmla="val 33074"/>
              <a:gd name="adj2" fmla="val 64355"/>
              <a:gd name="adj3" fmla="val 16667"/>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accent2">
                    <a:lumMod val="50000"/>
                  </a:schemeClr>
                </a:solidFill>
              </a:rPr>
              <a:t>After creation, temporary and transient tables cannot be converted to any other table type</a:t>
            </a:r>
          </a:p>
        </p:txBody>
      </p:sp>
    </p:spTree>
    <p:extLst>
      <p:ext uri="{BB962C8B-B14F-4D97-AF65-F5344CB8AC3E}">
        <p14:creationId xmlns:p14="http://schemas.microsoft.com/office/powerpoint/2010/main" val="3901256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Non-Materialized Views vs Materialized Views </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348723" y="1506146"/>
            <a:ext cx="10512000" cy="4919371"/>
          </a:xfrm>
        </p:spPr>
        <p:txBody>
          <a:bodyPr/>
          <a:lstStyle/>
          <a:p>
            <a:r>
              <a:rPr lang="en-US" dirty="0">
                <a:latin typeface="Helvetica Neue Light" panose="02000403000000020004" pitchFamily="2" charset="0"/>
                <a:ea typeface="Helvetica Neue Light" panose="02000403000000020004" pitchFamily="2" charset="0"/>
              </a:rPr>
              <a:t>Views usually refer to Non-Materialized Views </a:t>
            </a:r>
          </a:p>
          <a:p>
            <a:pPr lvl="1">
              <a:buFont typeface="Wingdings" pitchFamily="2" charset="2"/>
              <a:buChar char="Ø"/>
            </a:pPr>
            <a:r>
              <a:rPr lang="en-US" dirty="0"/>
              <a:t>basically a named definition of a query</a:t>
            </a:r>
          </a:p>
          <a:p>
            <a:pPr lvl="1">
              <a:buFont typeface="Wingdings" pitchFamily="2" charset="2"/>
              <a:buChar char="Ø"/>
            </a:pPr>
            <a:r>
              <a:rPr lang="en-US" dirty="0">
                <a:latin typeface="Helvetica Neue Light" panose="02000403000000020004" pitchFamily="2" charset="0"/>
                <a:ea typeface="Helvetica Neue Light" panose="02000403000000020004" pitchFamily="2" charset="0"/>
              </a:rPr>
              <a:t>results are not stored for future use</a:t>
            </a:r>
          </a:p>
          <a:p>
            <a:pPr marL="76200" indent="0">
              <a:buNone/>
            </a:pPr>
            <a:endParaRPr lang="en-US" dirty="0">
              <a:latin typeface="Helvetica Neue Light" panose="02000403000000020004" pitchFamily="2" charset="0"/>
              <a:ea typeface="Helvetica Neue Light" panose="02000403000000020004" pitchFamily="2" charset="0"/>
            </a:endParaRPr>
          </a:p>
          <a:p>
            <a:r>
              <a:rPr lang="en-US" dirty="0">
                <a:latin typeface="Helvetica Neue Light" panose="02000403000000020004" pitchFamily="2" charset="0"/>
                <a:ea typeface="Helvetica Neue Light" panose="02000403000000020004" pitchFamily="2" charset="0"/>
              </a:rPr>
              <a:t>Materialized views are </a:t>
            </a:r>
            <a:r>
              <a:rPr lang="en-US" dirty="0"/>
              <a:t>named as though it were a type of view</a:t>
            </a:r>
            <a:endParaRPr lang="en-US" dirty="0">
              <a:latin typeface="Helvetica Neue Light" panose="02000403000000020004" pitchFamily="2" charset="0"/>
              <a:ea typeface="Helvetica Neue Light" panose="02000403000000020004" pitchFamily="2" charset="0"/>
            </a:endParaRPr>
          </a:p>
          <a:p>
            <a:pPr lvl="1">
              <a:buFont typeface="Wingdings" pitchFamily="2" charset="2"/>
              <a:buChar char="Ø"/>
            </a:pPr>
            <a:r>
              <a:rPr lang="en-US" dirty="0">
                <a:latin typeface="Helvetica Neue Light" panose="02000403000000020004" pitchFamily="2" charset="0"/>
                <a:ea typeface="Helvetica Neue Light" panose="02000403000000020004" pitchFamily="2" charset="0"/>
              </a:rPr>
              <a:t>Behave more like a table</a:t>
            </a:r>
          </a:p>
          <a:p>
            <a:pPr lvl="1">
              <a:buFont typeface="Wingdings" pitchFamily="2" charset="2"/>
              <a:buChar char="Ø"/>
            </a:pPr>
            <a:r>
              <a:rPr lang="en-US" dirty="0"/>
              <a:t>Results are stored</a:t>
            </a:r>
          </a:p>
          <a:p>
            <a:pPr lvl="1">
              <a:buFont typeface="Wingdings" pitchFamily="2" charset="2"/>
              <a:buChar char="Ø"/>
            </a:pPr>
            <a:r>
              <a:rPr lang="en-US" dirty="0"/>
              <a:t>Works well with unchanged base tables </a:t>
            </a:r>
          </a:p>
          <a:p>
            <a:pPr lvl="1">
              <a:buFont typeface="Wingdings" pitchFamily="2" charset="2"/>
              <a:buChar char="Ø"/>
            </a:pPr>
            <a:r>
              <a:rPr lang="en-US" dirty="0"/>
              <a:t>Optimizes external tables</a:t>
            </a:r>
          </a:p>
          <a:p>
            <a:pPr lvl="1">
              <a:buFont typeface="Wingdings" pitchFamily="2" charset="2"/>
              <a:buChar char="Ø"/>
            </a:pPr>
            <a:r>
              <a:rPr lang="en-US" dirty="0"/>
              <a:t>View has less rows than base table or </a:t>
            </a:r>
          </a:p>
          <a:p>
            <a:pPr marL="546100" lvl="1" indent="0">
              <a:buNone/>
            </a:pPr>
            <a:r>
              <a:rPr lang="en-US" dirty="0"/>
              <a:t>	calculated field</a:t>
            </a:r>
          </a:p>
          <a:p>
            <a:pPr marL="546100" lvl="1" indent="0">
              <a:buNone/>
            </a:pPr>
            <a:endParaRPr lang="en-US" dirty="0"/>
          </a:p>
          <a:p>
            <a:pPr lvl="1">
              <a:buFont typeface="Wingdings" pitchFamily="2" charset="2"/>
              <a:buChar char="Ø"/>
            </a:pPr>
            <a:endParaRPr lang="en-US" dirty="0">
              <a:latin typeface="Helvetica Neue Light" panose="02000403000000020004" pitchFamily="2" charset="0"/>
              <a:ea typeface="Helvetica Neue Light" panose="02000403000000020004" pitchFamily="2" charset="0"/>
            </a:endParaRPr>
          </a:p>
        </p:txBody>
      </p:sp>
      <p:pic>
        <p:nvPicPr>
          <p:cNvPr id="3" name="Picture 2">
            <a:extLst>
              <a:ext uri="{FF2B5EF4-FFF2-40B4-BE49-F238E27FC236}">
                <a16:creationId xmlns:a16="http://schemas.microsoft.com/office/drawing/2014/main" id="{C09E510D-4CED-5240-83CA-4529EAD65C54}"/>
              </a:ext>
            </a:extLst>
          </p:cNvPr>
          <p:cNvPicPr>
            <a:picLocks noChangeAspect="1"/>
          </p:cNvPicPr>
          <p:nvPr/>
        </p:nvPicPr>
        <p:blipFill>
          <a:blip r:embed="rId3"/>
          <a:stretch>
            <a:fillRect/>
          </a:stretch>
        </p:blipFill>
        <p:spPr>
          <a:xfrm>
            <a:off x="8148186" y="1135921"/>
            <a:ext cx="3283931" cy="1839002"/>
          </a:xfrm>
          <a:prstGeom prst="rect">
            <a:avLst/>
          </a:prstGeom>
        </p:spPr>
      </p:pic>
      <p:pic>
        <p:nvPicPr>
          <p:cNvPr id="5" name="Picture 4">
            <a:extLst>
              <a:ext uri="{FF2B5EF4-FFF2-40B4-BE49-F238E27FC236}">
                <a16:creationId xmlns:a16="http://schemas.microsoft.com/office/drawing/2014/main" id="{D14D7F7A-F8FD-294A-AB9C-92BF26F8194F}"/>
              </a:ext>
            </a:extLst>
          </p:cNvPr>
          <p:cNvPicPr>
            <a:picLocks noChangeAspect="1"/>
          </p:cNvPicPr>
          <p:nvPr/>
        </p:nvPicPr>
        <p:blipFill>
          <a:blip r:embed="rId4"/>
          <a:stretch>
            <a:fillRect/>
          </a:stretch>
        </p:blipFill>
        <p:spPr>
          <a:xfrm rot="20624823">
            <a:off x="10057576" y="2551180"/>
            <a:ext cx="2155422" cy="1135718"/>
          </a:xfrm>
          <a:prstGeom prst="rect">
            <a:avLst/>
          </a:prstGeom>
        </p:spPr>
      </p:pic>
      <p:sp>
        <p:nvSpPr>
          <p:cNvPr id="7" name="Rectangle 6">
            <a:extLst>
              <a:ext uri="{FF2B5EF4-FFF2-40B4-BE49-F238E27FC236}">
                <a16:creationId xmlns:a16="http://schemas.microsoft.com/office/drawing/2014/main" id="{B27BC5E3-C605-9341-AE18-23596343F7FC}"/>
              </a:ext>
            </a:extLst>
          </p:cNvPr>
          <p:cNvSpPr/>
          <p:nvPr/>
        </p:nvSpPr>
        <p:spPr>
          <a:xfrm>
            <a:off x="6784596" y="4472919"/>
            <a:ext cx="5287617" cy="1839002"/>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11AEF44-D49D-8A44-92AB-83F7651678B0}"/>
              </a:ext>
            </a:extLst>
          </p:cNvPr>
          <p:cNvSpPr txBox="1"/>
          <p:nvPr/>
        </p:nvSpPr>
        <p:spPr>
          <a:xfrm>
            <a:off x="6981454" y="4676019"/>
            <a:ext cx="5210546" cy="1354217"/>
          </a:xfrm>
          <a:prstGeom prst="rect">
            <a:avLst/>
          </a:prstGeom>
          <a:noFill/>
        </p:spPr>
        <p:txBody>
          <a:bodyPr wrap="square" rtlCol="0">
            <a:spAutoFit/>
          </a:bodyPr>
          <a:lstStyle/>
          <a:p>
            <a:r>
              <a:rPr lang="en-US" sz="1600" dirty="0"/>
              <a:t>CREATE</a:t>
            </a:r>
            <a:r>
              <a:rPr lang="en-US" sz="1400" dirty="0"/>
              <a:t> </a:t>
            </a:r>
            <a:r>
              <a:rPr lang="en-US" sz="1600" dirty="0"/>
              <a:t>[</a:t>
            </a:r>
            <a:r>
              <a:rPr lang="en-US" sz="1400" dirty="0"/>
              <a:t> </a:t>
            </a:r>
            <a:r>
              <a:rPr lang="en-US" sz="1600" dirty="0"/>
              <a:t>OR</a:t>
            </a:r>
            <a:r>
              <a:rPr lang="en-US" sz="1400" dirty="0"/>
              <a:t> </a:t>
            </a:r>
            <a:r>
              <a:rPr lang="en-US" sz="1600" dirty="0"/>
              <a:t>REPLACE</a:t>
            </a:r>
            <a:r>
              <a:rPr lang="en-US" sz="1400" dirty="0"/>
              <a:t> </a:t>
            </a:r>
            <a:r>
              <a:rPr lang="en-US" sz="1600" dirty="0"/>
              <a:t>]</a:t>
            </a:r>
            <a:r>
              <a:rPr lang="en-US" sz="1400" dirty="0"/>
              <a:t> </a:t>
            </a:r>
            <a:r>
              <a:rPr lang="en-US" sz="1600" dirty="0"/>
              <a:t>[</a:t>
            </a:r>
            <a:r>
              <a:rPr lang="en-US" sz="1400" dirty="0"/>
              <a:t> </a:t>
            </a:r>
            <a:r>
              <a:rPr lang="en-US" sz="1600" dirty="0"/>
              <a:t>SECURE</a:t>
            </a:r>
            <a:r>
              <a:rPr lang="en-US" sz="1400" dirty="0"/>
              <a:t> </a:t>
            </a:r>
            <a:r>
              <a:rPr lang="en-US" sz="1600" dirty="0"/>
              <a:t>]</a:t>
            </a:r>
            <a:r>
              <a:rPr lang="en-US" sz="1400" dirty="0"/>
              <a:t> </a:t>
            </a:r>
          </a:p>
          <a:p>
            <a:r>
              <a:rPr lang="en-US" sz="1600" dirty="0">
                <a:solidFill>
                  <a:srgbClr val="00B050"/>
                </a:solidFill>
              </a:rPr>
              <a:t>MATERIALIZED</a:t>
            </a:r>
            <a:r>
              <a:rPr lang="en-US" sz="1400" dirty="0">
                <a:solidFill>
                  <a:srgbClr val="00B050"/>
                </a:solidFill>
              </a:rPr>
              <a:t> </a:t>
            </a:r>
            <a:r>
              <a:rPr lang="en-US" sz="1600" dirty="0">
                <a:solidFill>
                  <a:srgbClr val="00B050"/>
                </a:solidFill>
              </a:rPr>
              <a:t>VIEW</a:t>
            </a:r>
            <a:r>
              <a:rPr lang="en-US" sz="1400" dirty="0">
                <a:solidFill>
                  <a:srgbClr val="00B050"/>
                </a:solidFill>
              </a:rPr>
              <a:t> </a:t>
            </a:r>
            <a:r>
              <a:rPr lang="en-US" sz="1600" dirty="0"/>
              <a:t>[</a:t>
            </a:r>
            <a:r>
              <a:rPr lang="en-US" sz="1400" dirty="0"/>
              <a:t> </a:t>
            </a:r>
            <a:r>
              <a:rPr lang="en-US" sz="1600" dirty="0"/>
              <a:t>IF</a:t>
            </a:r>
            <a:r>
              <a:rPr lang="en-US" sz="1400" dirty="0"/>
              <a:t> </a:t>
            </a:r>
            <a:r>
              <a:rPr lang="en-US" sz="1600" dirty="0"/>
              <a:t>NOT</a:t>
            </a:r>
            <a:r>
              <a:rPr lang="en-US" sz="1400" dirty="0"/>
              <a:t> </a:t>
            </a:r>
            <a:r>
              <a:rPr lang="en-US" sz="1600" dirty="0"/>
              <a:t>EXISTS</a:t>
            </a:r>
            <a:r>
              <a:rPr lang="en-US" sz="1400" dirty="0"/>
              <a:t> </a:t>
            </a:r>
            <a:r>
              <a:rPr lang="en-US" sz="1600" dirty="0"/>
              <a:t>]</a:t>
            </a:r>
            <a:r>
              <a:rPr lang="en-US" sz="1400" dirty="0"/>
              <a:t> </a:t>
            </a:r>
            <a:r>
              <a:rPr lang="en-US" sz="1600" i="1" dirty="0"/>
              <a:t>&lt;name&gt;</a:t>
            </a:r>
            <a:r>
              <a:rPr lang="en-US" sz="1400" dirty="0"/>
              <a:t> </a:t>
            </a:r>
            <a:r>
              <a:rPr lang="en-US" sz="1600" dirty="0"/>
              <a:t>[</a:t>
            </a:r>
            <a:r>
              <a:rPr lang="en-US" sz="1400" dirty="0"/>
              <a:t> </a:t>
            </a:r>
            <a:r>
              <a:rPr lang="en-US" sz="1600" dirty="0"/>
              <a:t>COPY</a:t>
            </a:r>
            <a:r>
              <a:rPr lang="en-US" sz="1400" dirty="0"/>
              <a:t> </a:t>
            </a:r>
            <a:r>
              <a:rPr lang="en-US" sz="1600" dirty="0"/>
              <a:t>GRANTS</a:t>
            </a:r>
            <a:r>
              <a:rPr lang="en-US" sz="1400" dirty="0"/>
              <a:t> </a:t>
            </a:r>
            <a:r>
              <a:rPr lang="en-US" sz="1600" dirty="0"/>
              <a:t>]</a:t>
            </a:r>
            <a:r>
              <a:rPr lang="en-US" sz="1400" dirty="0"/>
              <a:t> </a:t>
            </a:r>
            <a:r>
              <a:rPr lang="en-US" sz="1600" dirty="0"/>
              <a:t>(</a:t>
            </a:r>
            <a:r>
              <a:rPr lang="en-US" sz="1400" dirty="0"/>
              <a:t> </a:t>
            </a:r>
            <a:r>
              <a:rPr lang="en-US" sz="1600" i="1" dirty="0"/>
              <a:t>&lt;</a:t>
            </a:r>
            <a:r>
              <a:rPr lang="en-US" sz="1600" i="1" dirty="0" err="1"/>
              <a:t>column_list</a:t>
            </a:r>
            <a:r>
              <a:rPr lang="en-US" sz="1600" i="1" dirty="0"/>
              <a:t>&gt;</a:t>
            </a:r>
            <a:r>
              <a:rPr lang="en-US" sz="1400" dirty="0"/>
              <a:t> </a:t>
            </a:r>
            <a:r>
              <a:rPr lang="en-US" sz="1600" dirty="0"/>
              <a:t>)</a:t>
            </a:r>
            <a:r>
              <a:rPr lang="en-US" sz="1400" dirty="0"/>
              <a:t> </a:t>
            </a:r>
            <a:r>
              <a:rPr lang="en-US" sz="1600" dirty="0"/>
              <a:t>[</a:t>
            </a:r>
            <a:r>
              <a:rPr lang="en-US" sz="1400" dirty="0"/>
              <a:t> </a:t>
            </a:r>
            <a:r>
              <a:rPr lang="en-US" sz="1600" dirty="0"/>
              <a:t>COMMENT</a:t>
            </a:r>
            <a:r>
              <a:rPr lang="en-US" sz="1400" dirty="0"/>
              <a:t> </a:t>
            </a:r>
            <a:r>
              <a:rPr lang="en-US" sz="1600" dirty="0"/>
              <a:t>=</a:t>
            </a:r>
            <a:r>
              <a:rPr lang="en-US" sz="1400" dirty="0"/>
              <a:t> </a:t>
            </a:r>
            <a:r>
              <a:rPr lang="en-US" sz="1600" dirty="0"/>
              <a:t>'</a:t>
            </a:r>
            <a:r>
              <a:rPr lang="en-US" sz="1600" i="1" dirty="0"/>
              <a:t>&lt;</a:t>
            </a:r>
            <a:r>
              <a:rPr lang="en-US" sz="1600" i="1" dirty="0" err="1"/>
              <a:t>string_literal</a:t>
            </a:r>
            <a:r>
              <a:rPr lang="en-US" sz="1600" i="1" dirty="0"/>
              <a:t>&gt;</a:t>
            </a:r>
            <a:r>
              <a:rPr lang="en-US" sz="1600" dirty="0"/>
              <a:t>'</a:t>
            </a:r>
            <a:r>
              <a:rPr lang="en-US" sz="1400" dirty="0"/>
              <a:t> </a:t>
            </a:r>
            <a:r>
              <a:rPr lang="en-US" sz="1600" dirty="0"/>
              <a:t>]</a:t>
            </a:r>
            <a:r>
              <a:rPr lang="en-US" sz="1400" dirty="0"/>
              <a:t> </a:t>
            </a:r>
            <a:r>
              <a:rPr lang="en-US" sz="1600" dirty="0"/>
              <a:t>[</a:t>
            </a:r>
            <a:r>
              <a:rPr lang="en-US" sz="1400" dirty="0"/>
              <a:t> </a:t>
            </a:r>
            <a:r>
              <a:rPr lang="en-US" sz="1600" dirty="0"/>
              <a:t>CLUSTER</a:t>
            </a:r>
            <a:r>
              <a:rPr lang="en-US" sz="1400" dirty="0"/>
              <a:t> </a:t>
            </a:r>
            <a:r>
              <a:rPr lang="en-US" sz="1600" dirty="0"/>
              <a:t>BY</a:t>
            </a:r>
            <a:r>
              <a:rPr lang="en-US" sz="1400" dirty="0"/>
              <a:t> </a:t>
            </a:r>
            <a:r>
              <a:rPr lang="en-US" sz="1600" dirty="0"/>
              <a:t>(</a:t>
            </a:r>
            <a:r>
              <a:rPr lang="en-US" sz="1400" dirty="0"/>
              <a:t> </a:t>
            </a:r>
            <a:r>
              <a:rPr lang="en-US" sz="1600" i="1" dirty="0"/>
              <a:t>&lt;expr1&gt;</a:t>
            </a:r>
            <a:r>
              <a:rPr lang="en-US" sz="1400" dirty="0"/>
              <a:t> </a:t>
            </a:r>
            <a:r>
              <a:rPr lang="en-US" sz="1600" dirty="0"/>
              <a:t>[,</a:t>
            </a:r>
            <a:r>
              <a:rPr lang="en-US" sz="1400" dirty="0"/>
              <a:t> </a:t>
            </a:r>
            <a:r>
              <a:rPr lang="en-US" sz="1600" i="1" dirty="0"/>
              <a:t>&lt;expr2&gt;</a:t>
            </a:r>
            <a:r>
              <a:rPr lang="en-US" sz="1400" dirty="0"/>
              <a:t> </a:t>
            </a:r>
          </a:p>
          <a:p>
            <a:r>
              <a:rPr lang="en-US" sz="1600" dirty="0"/>
              <a:t>...</a:t>
            </a:r>
            <a:r>
              <a:rPr lang="en-US" sz="1400" dirty="0"/>
              <a:t> </a:t>
            </a:r>
            <a:r>
              <a:rPr lang="en-US" sz="1600" dirty="0"/>
              <a:t>]</a:t>
            </a:r>
            <a:r>
              <a:rPr lang="en-US" sz="1400" dirty="0"/>
              <a:t> </a:t>
            </a:r>
            <a:r>
              <a:rPr lang="en-US" sz="1600" dirty="0"/>
              <a:t>)</a:t>
            </a:r>
            <a:r>
              <a:rPr lang="en-US" sz="1400" dirty="0"/>
              <a:t> </a:t>
            </a:r>
            <a:r>
              <a:rPr lang="en-US" sz="1600" dirty="0"/>
              <a:t>]</a:t>
            </a:r>
            <a:r>
              <a:rPr lang="en-US" sz="1400" dirty="0"/>
              <a:t> </a:t>
            </a:r>
            <a:r>
              <a:rPr lang="en-US" sz="1600" dirty="0"/>
              <a:t>AS</a:t>
            </a:r>
            <a:r>
              <a:rPr lang="en-US" sz="1400" dirty="0"/>
              <a:t> </a:t>
            </a:r>
            <a:r>
              <a:rPr lang="en-US" sz="1600" i="1" dirty="0"/>
              <a:t>&lt;</a:t>
            </a:r>
            <a:r>
              <a:rPr lang="en-US" sz="1600" i="1" dirty="0" err="1"/>
              <a:t>select_statement</a:t>
            </a:r>
            <a:r>
              <a:rPr lang="en-US" sz="1600" i="1" dirty="0"/>
              <a:t>&gt;</a:t>
            </a:r>
            <a:endParaRPr lang="en-US" sz="1400" dirty="0"/>
          </a:p>
        </p:txBody>
      </p:sp>
      <p:pic>
        <p:nvPicPr>
          <p:cNvPr id="10" name="Picture 9">
            <a:extLst>
              <a:ext uri="{FF2B5EF4-FFF2-40B4-BE49-F238E27FC236}">
                <a16:creationId xmlns:a16="http://schemas.microsoft.com/office/drawing/2014/main" id="{9CE361DB-6D13-CD48-8864-F1E0BCCD382E}"/>
              </a:ext>
            </a:extLst>
          </p:cNvPr>
          <p:cNvPicPr>
            <a:picLocks noChangeAspect="1"/>
          </p:cNvPicPr>
          <p:nvPr/>
        </p:nvPicPr>
        <p:blipFill>
          <a:blip r:embed="rId5"/>
          <a:stretch>
            <a:fillRect/>
          </a:stretch>
        </p:blipFill>
        <p:spPr>
          <a:xfrm>
            <a:off x="6159641" y="4483245"/>
            <a:ext cx="803878" cy="658302"/>
          </a:xfrm>
          <a:prstGeom prst="rect">
            <a:avLst/>
          </a:prstGeom>
        </p:spPr>
      </p:pic>
    </p:spTree>
    <p:extLst>
      <p:ext uri="{BB962C8B-B14F-4D97-AF65-F5344CB8AC3E}">
        <p14:creationId xmlns:p14="http://schemas.microsoft.com/office/powerpoint/2010/main" val="4039093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AC0DEE9-D67F-1F4C-B655-394CF8BC6572}"/>
              </a:ext>
            </a:extLst>
          </p:cNvPr>
          <p:cNvPicPr>
            <a:picLocks noChangeAspect="1"/>
          </p:cNvPicPr>
          <p:nvPr/>
        </p:nvPicPr>
        <p:blipFill>
          <a:blip r:embed="rId3"/>
          <a:stretch>
            <a:fillRect/>
          </a:stretch>
        </p:blipFill>
        <p:spPr>
          <a:xfrm>
            <a:off x="9474345" y="3084210"/>
            <a:ext cx="2282687" cy="1012267"/>
          </a:xfrm>
          <a:prstGeom prst="rect">
            <a:avLst/>
          </a:prstGeom>
        </p:spPr>
      </p:pic>
      <p:pic>
        <p:nvPicPr>
          <p:cNvPr id="5" name="Picture 4">
            <a:extLst>
              <a:ext uri="{FF2B5EF4-FFF2-40B4-BE49-F238E27FC236}">
                <a16:creationId xmlns:a16="http://schemas.microsoft.com/office/drawing/2014/main" id="{D90924F6-3C9D-3448-A935-A673A56E9C7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94" b="89691" l="4331" r="90157">
                        <a14:foregroundMark x1="4724" y1="50515" x2="34252" y2="31443"/>
                        <a14:foregroundMark x1="34252" y1="31443" x2="65748" y2="30928"/>
                        <a14:foregroundMark x1="65748" y1="30928" x2="87008" y2="57732"/>
                        <a14:foregroundMark x1="87008" y1="57732" x2="40945" y2="43299"/>
                        <a14:foregroundMark x1="40945" y1="43299" x2="12205" y2="51546"/>
                        <a14:foregroundMark x1="12205" y1="51546" x2="38583" y2="30928"/>
                        <a14:foregroundMark x1="38583" y1="30928" x2="69291" y2="27320"/>
                        <a14:foregroundMark x1="69291" y1="27320" x2="84646" y2="27835"/>
                        <a14:foregroundMark x1="89370" y1="44845" x2="90157" y2="51546"/>
                        <a14:foregroundMark x1="9055" y1="54639" x2="9843" y2="52577"/>
                      </a14:backgroundRemoval>
                    </a14:imgEffect>
                  </a14:imgLayer>
                </a14:imgProps>
              </a:ext>
            </a:extLst>
          </a:blip>
          <a:stretch>
            <a:fillRect/>
          </a:stretch>
        </p:blipFill>
        <p:spPr>
          <a:xfrm rot="20441971">
            <a:off x="-10468" y="958707"/>
            <a:ext cx="1400693" cy="1069821"/>
          </a:xfrm>
          <a:prstGeom prst="rect">
            <a:avLst/>
          </a:prstGeom>
        </p:spPr>
      </p:pic>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Advantages of Views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827999" y="1244747"/>
            <a:ext cx="10512000" cy="4680000"/>
          </a:xfrm>
        </p:spPr>
        <p:txBody>
          <a:bodyPr/>
          <a:lstStyle/>
          <a:p>
            <a:r>
              <a:rPr lang="en-US" dirty="0"/>
              <a:t>Secured views provide improved data privacy and data sharing</a:t>
            </a:r>
          </a:p>
          <a:p>
            <a:pPr lvl="1">
              <a:buFont typeface="Wingdings" pitchFamily="2" charset="2"/>
              <a:buChar char="Ø"/>
            </a:pPr>
            <a:r>
              <a:rPr lang="en-US" dirty="0"/>
              <a:t>Both non-materialized and materialized views can be defined as </a:t>
            </a:r>
            <a:r>
              <a:rPr lang="en-US" i="1" dirty="0"/>
              <a:t>secure</a:t>
            </a:r>
            <a:endParaRPr lang="en-US" dirty="0"/>
          </a:p>
          <a:p>
            <a:r>
              <a:rPr lang="en-US" dirty="0"/>
              <a:t>Views enable writing more modular code</a:t>
            </a:r>
          </a:p>
          <a:p>
            <a:r>
              <a:rPr lang="en-US" dirty="0"/>
              <a:t>Views allow you to grant access to just a portion of the data in a table(s)</a:t>
            </a:r>
          </a:p>
          <a:p>
            <a:pPr lvl="1">
              <a:buFont typeface="Wingdings" pitchFamily="2" charset="2"/>
              <a:buChar char="Ø"/>
            </a:pPr>
            <a:r>
              <a:rPr lang="en-US" dirty="0"/>
              <a:t>Provide privileges based on data in each view</a:t>
            </a:r>
          </a:p>
          <a:p>
            <a:r>
              <a:rPr lang="en-US" dirty="0"/>
              <a:t>Views can improve performance</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pic>
        <p:nvPicPr>
          <p:cNvPr id="8" name="Picture 7" descr="A screenshot of a social media post&#10;&#10;Description automatically generated">
            <a:extLst>
              <a:ext uri="{FF2B5EF4-FFF2-40B4-BE49-F238E27FC236}">
                <a16:creationId xmlns:a16="http://schemas.microsoft.com/office/drawing/2014/main" id="{CE01C4AA-EC3D-4B4F-AFCE-498263D564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57330" y="3922643"/>
            <a:ext cx="7199982" cy="2763908"/>
          </a:xfrm>
          <a:prstGeom prst="rect">
            <a:avLst/>
          </a:prstGeom>
        </p:spPr>
      </p:pic>
    </p:spTree>
    <p:extLst>
      <p:ext uri="{BB962C8B-B14F-4D97-AF65-F5344CB8AC3E}">
        <p14:creationId xmlns:p14="http://schemas.microsoft.com/office/powerpoint/2010/main" val="3456690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Subqueries Best Practices</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a:ln>
            <a:noFill/>
          </a:ln>
        </p:spPr>
        <p:txBody>
          <a:bodyPr/>
          <a:lstStyle/>
          <a:p>
            <a:pPr marL="0" lvl="0" indent="0" algn="ctr" rtl="0">
              <a:spcBef>
                <a:spcPts val="0"/>
              </a:spcBef>
              <a:spcAft>
                <a:spcPts val="0"/>
              </a:spcAft>
              <a:buNone/>
            </a:pPr>
            <a:fld id="{00000000-1234-1234-1234-123412341234}" type="slidenum">
              <a:rPr lang="en-US" smtClean="0"/>
              <a:t>8</a:t>
            </a:fld>
            <a:endParaRPr lang="en-US" dirty="0"/>
          </a:p>
        </p:txBody>
      </p:sp>
      <p:sp>
        <p:nvSpPr>
          <p:cNvPr id="11" name="Rectangle 10">
            <a:extLst>
              <a:ext uri="{FF2B5EF4-FFF2-40B4-BE49-F238E27FC236}">
                <a16:creationId xmlns:a16="http://schemas.microsoft.com/office/drawing/2014/main" id="{FB9BB12D-4F38-6A43-8090-8FED8A1E53AD}"/>
              </a:ext>
            </a:extLst>
          </p:cNvPr>
          <p:cNvSpPr/>
          <p:nvPr/>
        </p:nvSpPr>
        <p:spPr>
          <a:xfrm>
            <a:off x="952497" y="1608082"/>
            <a:ext cx="9739888" cy="4524494"/>
          </a:xfrm>
          <a:prstGeom prst="rect">
            <a:avLst/>
          </a:prstGeo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lin ang="108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DF44BD7-AEAB-A341-AAAA-85A8B420AB99}"/>
              </a:ext>
            </a:extLst>
          </p:cNvPr>
          <p:cNvSpPr txBox="1"/>
          <p:nvPr/>
        </p:nvSpPr>
        <p:spPr>
          <a:xfrm>
            <a:off x="952494" y="1608082"/>
            <a:ext cx="5165124" cy="584775"/>
          </a:xfrm>
          <a:prstGeom prst="rect">
            <a:avLst/>
          </a:prstGeom>
          <a:noFill/>
        </p:spPr>
        <p:txBody>
          <a:bodyPr wrap="square" rtlCol="0">
            <a:spAutoFit/>
          </a:bodyPr>
          <a:lstStyle/>
          <a:p>
            <a:pPr lvl="0"/>
            <a:r>
              <a:rPr lang="en-US" sz="3200" b="1" dirty="0">
                <a:latin typeface="Helvetica Neue Light" panose="02000403000000020004" pitchFamily="2" charset="0"/>
                <a:ea typeface="Helvetica Neue Light" panose="02000403000000020004" pitchFamily="2" charset="0"/>
              </a:rPr>
              <a:t>Best Practices</a:t>
            </a:r>
          </a:p>
        </p:txBody>
      </p:sp>
      <p:pic>
        <p:nvPicPr>
          <p:cNvPr id="13" name="Picture 12">
            <a:extLst>
              <a:ext uri="{FF2B5EF4-FFF2-40B4-BE49-F238E27FC236}">
                <a16:creationId xmlns:a16="http://schemas.microsoft.com/office/drawing/2014/main" id="{D12BE54C-B204-EE46-A648-1F13DC496EA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250" b="93750" l="1527" r="94275">
                        <a14:foregroundMark x1="3239" y1="58913" x2="10687" y2="59375"/>
                        <a14:foregroundMark x1="10687" y1="59375" x2="9924" y2="71354"/>
                        <a14:foregroundMark x1="9924" y1="71354" x2="16031" y2="70833"/>
                        <a14:foregroundMark x1="16031" y1="42708" x2="16794" y2="38021"/>
                        <a14:foregroundMark x1="20611" y1="25521" x2="23664" y2="21354"/>
                        <a14:foregroundMark x1="29008" y1="15104" x2="29008" y2="15104"/>
                        <a14:foregroundMark x1="30916" y1="11979" x2="39695" y2="10938"/>
                        <a14:foregroundMark x1="39695" y1="10938" x2="48092" y2="6250"/>
                        <a14:foregroundMark x1="48092" y1="6250" x2="56489" y2="6250"/>
                        <a14:foregroundMark x1="56489" y1="6250" x2="75954" y2="27604"/>
                        <a14:foregroundMark x1="90458" y1="38542" x2="91603" y2="56250"/>
                        <a14:foregroundMark x1="93893" y1="57292" x2="95038" y2="56250"/>
                        <a14:foregroundMark x1="43130" y1="84896" x2="51145" y2="89583"/>
                        <a14:foregroundMark x1="51145" y1="89583" x2="59542" y2="89583"/>
                        <a14:foregroundMark x1="54198" y1="94271" x2="45802" y2="92188"/>
                        <a14:foregroundMark x1="45802" y1="92188" x2="42366" y2="93750"/>
                        <a14:backgroundMark x1="1145" y1="59896" x2="1145" y2="59896"/>
                        <a14:backgroundMark x1="382" y1="58333" x2="1527" y2="60417"/>
                      </a14:backgroundRemoval>
                    </a14:imgEffect>
                  </a14:imgLayer>
                </a14:imgProps>
              </a:ext>
            </a:extLst>
          </a:blip>
          <a:stretch>
            <a:fillRect/>
          </a:stretch>
        </p:blipFill>
        <p:spPr>
          <a:xfrm rot="20330570">
            <a:off x="9265421" y="4652407"/>
            <a:ext cx="2647723" cy="1940317"/>
          </a:xfrm>
          <a:prstGeom prst="rect">
            <a:avLst/>
          </a:prstGeom>
        </p:spPr>
      </p:pic>
      <p:sp>
        <p:nvSpPr>
          <p:cNvPr id="14" name="Text Placeholder 2">
            <a:extLst>
              <a:ext uri="{FF2B5EF4-FFF2-40B4-BE49-F238E27FC236}">
                <a16:creationId xmlns:a16="http://schemas.microsoft.com/office/drawing/2014/main" id="{9CE41138-992C-E94F-A635-7485BC6DA2CE}"/>
              </a:ext>
            </a:extLst>
          </p:cNvPr>
          <p:cNvSpPr>
            <a:spLocks noGrp="1"/>
          </p:cNvSpPr>
          <p:nvPr>
            <p:ph type="body" idx="1"/>
          </p:nvPr>
        </p:nvSpPr>
        <p:spPr>
          <a:xfrm>
            <a:off x="842767" y="2192857"/>
            <a:ext cx="9227825" cy="4642922"/>
          </a:xfrm>
        </p:spPr>
        <p:txBody>
          <a:bodyPr/>
          <a:lstStyle/>
          <a:p>
            <a:r>
              <a:rPr lang="en-US" dirty="0"/>
              <a:t>Never use a SELECT  * </a:t>
            </a:r>
          </a:p>
          <a:p>
            <a:pPr lvl="1">
              <a:buFont typeface="Wingdings" pitchFamily="2" charset="2"/>
              <a:buChar char="Ø"/>
            </a:pPr>
            <a:r>
              <a:rPr lang="en-US" dirty="0"/>
              <a:t>Always pick only the columns you need</a:t>
            </a:r>
          </a:p>
          <a:p>
            <a:r>
              <a:rPr lang="en-US" dirty="0"/>
              <a:t>Use with functions like</a:t>
            </a:r>
          </a:p>
          <a:p>
            <a:pPr lvl="1">
              <a:buFont typeface="Wingdings" pitchFamily="2" charset="2"/>
              <a:buChar char="Ø"/>
            </a:pPr>
            <a:r>
              <a:rPr lang="en-US" dirty="0"/>
              <a:t>IN, NOT IN, EXISTS, ANY, ALL, and comparison operators</a:t>
            </a:r>
          </a:p>
          <a:p>
            <a:r>
              <a:rPr lang="en-US" dirty="0"/>
              <a:t>Move the subquery around based on where it is being used</a:t>
            </a:r>
          </a:p>
          <a:p>
            <a:r>
              <a:rPr lang="en-US" dirty="0"/>
              <a:t>Label the SQ based on the table name add levels of depth</a:t>
            </a:r>
          </a:p>
          <a:p>
            <a:r>
              <a:rPr lang="en-US" dirty="0"/>
              <a:t>Comment your code </a:t>
            </a:r>
          </a:p>
          <a:p>
            <a:pPr lvl="1">
              <a:buFont typeface="Wingdings" pitchFamily="2" charset="2"/>
              <a:buChar char="Ø"/>
            </a:pPr>
            <a:r>
              <a:rPr lang="en-US" dirty="0"/>
              <a:t>You may have a great memory, but rarely can you remember everything a year ago</a:t>
            </a:r>
          </a:p>
        </p:txBody>
      </p:sp>
    </p:spTree>
    <p:extLst>
      <p:ext uri="{BB962C8B-B14F-4D97-AF65-F5344CB8AC3E}">
        <p14:creationId xmlns:p14="http://schemas.microsoft.com/office/powerpoint/2010/main" val="2435662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3068EB2-5131-884F-BBC5-4A6AAE08696F}"/>
              </a:ext>
            </a:extLst>
          </p:cNvPr>
          <p:cNvSpPr/>
          <p:nvPr/>
        </p:nvSpPr>
        <p:spPr>
          <a:xfrm>
            <a:off x="541598" y="4060905"/>
            <a:ext cx="5064569" cy="2554126"/>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Common Table Expressions (CTE)s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283558" y="1140148"/>
            <a:ext cx="11346066" cy="908050"/>
          </a:xfrm>
        </p:spPr>
        <p:txBody>
          <a:bodyPr/>
          <a:lstStyle/>
          <a:p>
            <a:r>
              <a:rPr lang="en-US" dirty="0"/>
              <a:t>A CTE (common table expression) is a named subquery defined in a WITH clause</a:t>
            </a:r>
          </a:p>
          <a:p>
            <a:pPr lvl="1">
              <a:buFont typeface="Wingdings" pitchFamily="2" charset="2"/>
              <a:buChar char="Ø"/>
            </a:pPr>
            <a:r>
              <a:rPr lang="en-US" dirty="0"/>
              <a:t>think of the CTE as a temporary view</a:t>
            </a:r>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sp>
        <p:nvSpPr>
          <p:cNvPr id="5" name="Text Placeholder 2">
            <a:extLst>
              <a:ext uri="{FF2B5EF4-FFF2-40B4-BE49-F238E27FC236}">
                <a16:creationId xmlns:a16="http://schemas.microsoft.com/office/drawing/2014/main" id="{974F8820-86B1-284F-8841-7E3DAC9C1261}"/>
              </a:ext>
            </a:extLst>
          </p:cNvPr>
          <p:cNvSpPr txBox="1">
            <a:spLocks/>
          </p:cNvSpPr>
          <p:nvPr/>
        </p:nvSpPr>
        <p:spPr>
          <a:xfrm>
            <a:off x="258157" y="1997856"/>
            <a:ext cx="5658678" cy="908050"/>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kern="0" dirty="0"/>
              <a:t>Non-Recursive – CTE does not reference itself</a:t>
            </a:r>
          </a:p>
          <a:p>
            <a:pPr lvl="1">
              <a:buFont typeface="Wingdings" pitchFamily="2" charset="2"/>
              <a:buChar char="Ø"/>
            </a:pPr>
            <a:r>
              <a:rPr lang="en-US" kern="0" dirty="0"/>
              <a:t>Will need two-level join for hierarchal data</a:t>
            </a:r>
          </a:p>
        </p:txBody>
      </p:sp>
      <p:sp>
        <p:nvSpPr>
          <p:cNvPr id="6" name="Text Placeholder 2">
            <a:extLst>
              <a:ext uri="{FF2B5EF4-FFF2-40B4-BE49-F238E27FC236}">
                <a16:creationId xmlns:a16="http://schemas.microsoft.com/office/drawing/2014/main" id="{59100173-EB6F-2248-A269-8F7BF4B37AC8}"/>
              </a:ext>
            </a:extLst>
          </p:cNvPr>
          <p:cNvSpPr txBox="1">
            <a:spLocks/>
          </p:cNvSpPr>
          <p:nvPr/>
        </p:nvSpPr>
        <p:spPr>
          <a:xfrm>
            <a:off x="5754407" y="1993343"/>
            <a:ext cx="6116139" cy="908050"/>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kern="0" dirty="0"/>
              <a:t>Recursive - </a:t>
            </a:r>
            <a:r>
              <a:rPr lang="en-US" dirty="0"/>
              <a:t>CTE that references itself</a:t>
            </a:r>
          </a:p>
          <a:p>
            <a:pPr lvl="1">
              <a:buFont typeface="Wingdings" pitchFamily="2" charset="2"/>
              <a:buChar char="Ø"/>
            </a:pPr>
            <a:r>
              <a:rPr lang="en-US" kern="0" dirty="0"/>
              <a:t>Think self joins on hierarchal data</a:t>
            </a:r>
          </a:p>
          <a:p>
            <a:pPr lvl="1">
              <a:buFont typeface="Wingdings" pitchFamily="2" charset="2"/>
              <a:buChar char="Ø"/>
            </a:pPr>
            <a:r>
              <a:rPr lang="en-US" kern="0" dirty="0"/>
              <a:t>Can create multiple joins without know how many levels are left</a:t>
            </a:r>
          </a:p>
        </p:txBody>
      </p:sp>
      <p:sp>
        <p:nvSpPr>
          <p:cNvPr id="7" name="Rectangle 6">
            <a:extLst>
              <a:ext uri="{FF2B5EF4-FFF2-40B4-BE49-F238E27FC236}">
                <a16:creationId xmlns:a16="http://schemas.microsoft.com/office/drawing/2014/main" id="{657E57F0-9127-E742-9E7F-8F232CBFB71F}"/>
              </a:ext>
            </a:extLst>
          </p:cNvPr>
          <p:cNvSpPr/>
          <p:nvPr/>
        </p:nvSpPr>
        <p:spPr>
          <a:xfrm>
            <a:off x="604938" y="4306916"/>
            <a:ext cx="5384441" cy="2062103"/>
          </a:xfrm>
          <a:prstGeom prst="rect">
            <a:avLst/>
          </a:prstGeom>
        </p:spPr>
        <p:txBody>
          <a:bodyPr wrap="square">
            <a:spAutoFit/>
          </a:bodyPr>
          <a:lstStyle/>
          <a:p>
            <a:r>
              <a:rPr lang="en-US" sz="1600" dirty="0">
                <a:solidFill>
                  <a:srgbClr val="088A08"/>
                </a:solidFill>
                <a:latin typeface="Helvetica Neue Light" panose="02000403000000020004" pitchFamily="2" charset="0"/>
                <a:ea typeface="Helvetica Neue Light" panose="02000403000000020004" pitchFamily="2" charset="0"/>
              </a:rPr>
              <a:t>s</a:t>
            </a:r>
            <a:r>
              <a:rPr lang="en-US" sz="1600" dirty="0">
                <a:solidFill>
                  <a:srgbClr val="058A03"/>
                </a:solidFill>
                <a:latin typeface="Helvetica Neue Light" panose="02000403000000020004" pitchFamily="2" charset="0"/>
                <a:ea typeface="Helvetica Neue Light" panose="02000403000000020004" pitchFamily="2" charset="0"/>
              </a:rPr>
              <a:t>ele</a:t>
            </a:r>
            <a:r>
              <a:rPr lang="en-US" sz="1600" dirty="0">
                <a:solidFill>
                  <a:srgbClr val="088A08"/>
                </a:solidFill>
                <a:latin typeface="Helvetica Neue Light" panose="02000403000000020004" pitchFamily="2" charset="0"/>
                <a:ea typeface="Helvetica Neue Light" panose="02000403000000020004" pitchFamily="2" charset="0"/>
              </a:rPr>
              <a:t>ct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title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title</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808080"/>
                </a:solidFill>
                <a:latin typeface="Helvetica Neue Light" panose="02000403000000020004" pitchFamily="2" charset="0"/>
                <a:ea typeface="Helvetica Neue Light" panose="02000403000000020004" pitchFamily="2" charset="0"/>
              </a:rPr>
              <a:t>"MANAGER TITLE"</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from</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employees</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emps</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left</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outer</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join</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employees</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	on</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order</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by</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nulls</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first</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p>
          <a:p>
            <a:r>
              <a:rPr lang="en-US" sz="1600" dirty="0">
                <a:solidFill>
                  <a:srgbClr val="000000"/>
                </a:solidFill>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endParaRPr lang="en-US" sz="1600" dirty="0">
              <a:latin typeface="Helvetica Neue Light" panose="02000403000000020004" pitchFamily="2" charset="0"/>
              <a:ea typeface="Helvetica Neue Light" panose="02000403000000020004" pitchFamily="2" charset="0"/>
            </a:endParaRPr>
          </a:p>
        </p:txBody>
      </p:sp>
      <p:pic>
        <p:nvPicPr>
          <p:cNvPr id="9" name="Picture 8">
            <a:extLst>
              <a:ext uri="{FF2B5EF4-FFF2-40B4-BE49-F238E27FC236}">
                <a16:creationId xmlns:a16="http://schemas.microsoft.com/office/drawing/2014/main" id="{C0D988BD-0BC6-E046-A90E-A9786AD292B3}"/>
              </a:ext>
            </a:extLst>
          </p:cNvPr>
          <p:cNvPicPr>
            <a:picLocks noChangeAspect="1"/>
          </p:cNvPicPr>
          <p:nvPr/>
        </p:nvPicPr>
        <p:blipFill>
          <a:blip r:embed="rId3"/>
          <a:stretch>
            <a:fillRect/>
          </a:stretch>
        </p:blipFill>
        <p:spPr>
          <a:xfrm>
            <a:off x="0" y="3584242"/>
            <a:ext cx="803878" cy="658302"/>
          </a:xfrm>
          <a:prstGeom prst="rect">
            <a:avLst/>
          </a:prstGeom>
        </p:spPr>
      </p:pic>
      <p:sp>
        <p:nvSpPr>
          <p:cNvPr id="10" name="Rectangle 9">
            <a:extLst>
              <a:ext uri="{FF2B5EF4-FFF2-40B4-BE49-F238E27FC236}">
                <a16:creationId xmlns:a16="http://schemas.microsoft.com/office/drawing/2014/main" id="{B3F0B60C-5B32-FE47-9FB0-24EEA8C6F4BD}"/>
              </a:ext>
            </a:extLst>
          </p:cNvPr>
          <p:cNvSpPr/>
          <p:nvPr/>
        </p:nvSpPr>
        <p:spPr>
          <a:xfrm>
            <a:off x="6372591" y="4075876"/>
            <a:ext cx="5384441" cy="2539155"/>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latin typeface="Helvetica Neue Light" panose="02000403000000020004" pitchFamily="2" charset="0"/>
              <a:ea typeface="Helvetica Neue Light" panose="02000403000000020004" pitchFamily="2" charset="0"/>
            </a:endParaRPr>
          </a:p>
        </p:txBody>
      </p:sp>
      <p:pic>
        <p:nvPicPr>
          <p:cNvPr id="11" name="Picture 10">
            <a:extLst>
              <a:ext uri="{FF2B5EF4-FFF2-40B4-BE49-F238E27FC236}">
                <a16:creationId xmlns:a16="http://schemas.microsoft.com/office/drawing/2014/main" id="{BF577488-148D-CF4E-9402-7FD238A8C91A}"/>
              </a:ext>
            </a:extLst>
          </p:cNvPr>
          <p:cNvPicPr>
            <a:picLocks noChangeAspect="1"/>
          </p:cNvPicPr>
          <p:nvPr/>
        </p:nvPicPr>
        <p:blipFill>
          <a:blip r:embed="rId3"/>
          <a:stretch>
            <a:fillRect/>
          </a:stretch>
        </p:blipFill>
        <p:spPr>
          <a:xfrm>
            <a:off x="5870714" y="3742212"/>
            <a:ext cx="803878" cy="658302"/>
          </a:xfrm>
          <a:prstGeom prst="rect">
            <a:avLst/>
          </a:prstGeom>
        </p:spPr>
      </p:pic>
      <p:sp>
        <p:nvSpPr>
          <p:cNvPr id="13" name="TextBox 12">
            <a:extLst>
              <a:ext uri="{FF2B5EF4-FFF2-40B4-BE49-F238E27FC236}">
                <a16:creationId xmlns:a16="http://schemas.microsoft.com/office/drawing/2014/main" id="{2E7A14ED-8F96-0848-861D-38BC0E46FAA5}"/>
              </a:ext>
            </a:extLst>
          </p:cNvPr>
          <p:cNvSpPr txBox="1"/>
          <p:nvPr/>
        </p:nvSpPr>
        <p:spPr>
          <a:xfrm>
            <a:off x="6858324" y="4400514"/>
            <a:ext cx="4412974" cy="2092881"/>
          </a:xfrm>
          <a:prstGeom prst="rect">
            <a:avLst/>
          </a:prstGeom>
          <a:noFill/>
        </p:spPr>
        <p:txBody>
          <a:bodyPr wrap="square" rtlCol="0">
            <a:spAutoFit/>
          </a:bodyPr>
          <a:lstStyle/>
          <a:p>
            <a:r>
              <a:rPr lang="en-US" sz="1600" dirty="0">
                <a:solidFill>
                  <a:srgbClr val="058A03"/>
                </a:solidFill>
                <a:latin typeface="Helvetica Neue Light" panose="02000403000000020004" pitchFamily="2" charset="0"/>
                <a:ea typeface="Helvetica Neue Light" panose="02000403000000020004" pitchFamily="2" charset="0"/>
              </a:rPr>
              <a:t>WITH</a:t>
            </a:r>
            <a:r>
              <a:rPr lang="en-US" sz="1600" dirty="0">
                <a:latin typeface="Helvetica Neue Light" panose="02000403000000020004" pitchFamily="2" charset="0"/>
                <a:ea typeface="Helvetica Neue Light" panose="02000403000000020004" pitchFamily="2" charset="0"/>
              </a:rPr>
              <a:t> [ RECURSIVE ] &lt;</a:t>
            </a:r>
            <a:r>
              <a:rPr lang="en-US" sz="1600" dirty="0" err="1">
                <a:latin typeface="Helvetica Neue Light" panose="02000403000000020004" pitchFamily="2" charset="0"/>
                <a:ea typeface="Helvetica Neue Light" panose="02000403000000020004" pitchFamily="2" charset="0"/>
              </a:rPr>
              <a:t>cte_name</a:t>
            </a:r>
            <a:r>
              <a:rPr lang="en-US" sz="1600" dirty="0">
                <a:latin typeface="Helvetica Neue Light" panose="02000403000000020004" pitchFamily="2" charset="0"/>
                <a:ea typeface="Helvetica Neue Light" panose="02000403000000020004" pitchFamily="2" charset="0"/>
              </a:rPr>
              <a:t>&gt; </a:t>
            </a:r>
          </a:p>
          <a:p>
            <a:r>
              <a:rPr lang="en-US" sz="1600" dirty="0">
                <a:solidFill>
                  <a:srgbClr val="058A03"/>
                </a:solidFill>
                <a:latin typeface="Helvetica Neue Light" panose="02000403000000020004" pitchFamily="2" charset="0"/>
                <a:ea typeface="Helvetica Neue Light" panose="02000403000000020004" pitchFamily="2" charset="0"/>
              </a:rPr>
              <a:t>AS </a:t>
            </a:r>
          </a:p>
          <a:p>
            <a:r>
              <a:rPr lang="en-US" sz="1600" dirty="0">
                <a:latin typeface="Helvetica Neue Light" panose="02000403000000020004" pitchFamily="2" charset="0"/>
                <a:ea typeface="Helvetica Neue Light" panose="02000403000000020004" pitchFamily="2" charset="0"/>
              </a:rPr>
              <a:t>( &lt;</a:t>
            </a:r>
            <a:r>
              <a:rPr lang="en-US" sz="1600" dirty="0" err="1">
                <a:latin typeface="Helvetica Neue Light" panose="02000403000000020004" pitchFamily="2" charset="0"/>
                <a:ea typeface="Helvetica Neue Light" panose="02000403000000020004" pitchFamily="2" charset="0"/>
              </a:rPr>
              <a:t>anchor_clause</a:t>
            </a:r>
            <a:r>
              <a:rPr lang="en-US" sz="1600" dirty="0">
                <a:latin typeface="Helvetica Neue Light" panose="02000403000000020004" pitchFamily="2" charset="0"/>
                <a:ea typeface="Helvetica Neue Light" panose="02000403000000020004" pitchFamily="2" charset="0"/>
              </a:rPr>
              <a:t>&gt;</a:t>
            </a:r>
          </a:p>
          <a:p>
            <a:r>
              <a:rPr lang="en-US" sz="1600" dirty="0">
                <a:latin typeface="Helvetica Neue Light" panose="02000403000000020004" pitchFamily="2" charset="0"/>
                <a:ea typeface="Helvetica Neue Light" panose="02000403000000020004" pitchFamily="2" charset="0"/>
              </a:rPr>
              <a:t> </a:t>
            </a:r>
            <a:r>
              <a:rPr lang="en-US" sz="1600" dirty="0">
                <a:solidFill>
                  <a:srgbClr val="058A03"/>
                </a:solidFill>
                <a:latin typeface="Helvetica Neue Light" panose="02000403000000020004" pitchFamily="2" charset="0"/>
                <a:ea typeface="Helvetica Neue Light" panose="02000403000000020004" pitchFamily="2" charset="0"/>
              </a:rPr>
              <a:t>UNION ALL </a:t>
            </a:r>
          </a:p>
          <a:p>
            <a:r>
              <a:rPr lang="en-US" sz="1600" dirty="0">
                <a:latin typeface="Helvetica Neue Light" panose="02000403000000020004" pitchFamily="2" charset="0"/>
                <a:ea typeface="Helvetica Neue Light" panose="02000403000000020004" pitchFamily="2" charset="0"/>
              </a:rPr>
              <a:t>&lt;</a:t>
            </a:r>
            <a:r>
              <a:rPr lang="en-US" sz="1600" dirty="0" err="1">
                <a:latin typeface="Helvetica Neue Light" panose="02000403000000020004" pitchFamily="2" charset="0"/>
                <a:ea typeface="Helvetica Neue Light" panose="02000403000000020004" pitchFamily="2" charset="0"/>
              </a:rPr>
              <a:t>recursive_clause</a:t>
            </a:r>
            <a:r>
              <a:rPr lang="en-US" sz="1600" dirty="0">
                <a:latin typeface="Helvetica Neue Light" panose="02000403000000020004" pitchFamily="2" charset="0"/>
                <a:ea typeface="Helvetica Neue Light" panose="02000403000000020004" pitchFamily="2" charset="0"/>
              </a:rPr>
              <a:t>&gt; ) </a:t>
            </a:r>
          </a:p>
          <a:p>
            <a:endParaRPr lang="en-US" sz="1600" dirty="0">
              <a:solidFill>
                <a:srgbClr val="058A03"/>
              </a:solidFill>
              <a:latin typeface="Helvetica Neue Light" panose="02000403000000020004" pitchFamily="2" charset="0"/>
              <a:ea typeface="Helvetica Neue Light" panose="02000403000000020004" pitchFamily="2" charset="0"/>
            </a:endParaRPr>
          </a:p>
          <a:p>
            <a:r>
              <a:rPr lang="en-US" sz="1600" dirty="0">
                <a:solidFill>
                  <a:srgbClr val="058A03"/>
                </a:solidFill>
                <a:latin typeface="Helvetica Neue Light" panose="02000403000000020004" pitchFamily="2" charset="0"/>
                <a:ea typeface="Helvetica Neue Light" panose="02000403000000020004" pitchFamily="2" charset="0"/>
              </a:rPr>
              <a:t>SELECT ... FROM</a:t>
            </a:r>
            <a:r>
              <a:rPr lang="en-US" sz="1600" dirty="0">
                <a:latin typeface="Helvetica Neue Light" panose="02000403000000020004" pitchFamily="2" charset="0"/>
                <a:ea typeface="Helvetica Neue Light" panose="02000403000000020004" pitchFamily="2" charset="0"/>
              </a:rPr>
              <a:t> ...;</a:t>
            </a:r>
          </a:p>
          <a:p>
            <a:endParaRPr lang="en-US" dirty="0"/>
          </a:p>
        </p:txBody>
      </p:sp>
      <p:pic>
        <p:nvPicPr>
          <p:cNvPr id="14" name="Picture 13">
            <a:extLst>
              <a:ext uri="{FF2B5EF4-FFF2-40B4-BE49-F238E27FC236}">
                <a16:creationId xmlns:a16="http://schemas.microsoft.com/office/drawing/2014/main" id="{0DDDD200-1552-EE4D-BE62-7D8461AB1755}"/>
              </a:ext>
            </a:extLst>
          </p:cNvPr>
          <p:cNvPicPr>
            <a:picLocks noChangeAspect="1"/>
          </p:cNvPicPr>
          <p:nvPr/>
        </p:nvPicPr>
        <p:blipFill>
          <a:blip r:embed="rId4"/>
          <a:stretch>
            <a:fillRect/>
          </a:stretch>
        </p:blipFill>
        <p:spPr>
          <a:xfrm>
            <a:off x="10660897" y="2454814"/>
            <a:ext cx="1453574" cy="1442038"/>
          </a:xfrm>
          <a:prstGeom prst="rect">
            <a:avLst/>
          </a:prstGeom>
        </p:spPr>
      </p:pic>
    </p:spTree>
    <p:extLst>
      <p:ext uri="{BB962C8B-B14F-4D97-AF65-F5344CB8AC3E}">
        <p14:creationId xmlns:p14="http://schemas.microsoft.com/office/powerpoint/2010/main" val="3123980550"/>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6700</TotalTime>
  <Words>2472</Words>
  <Application>Microsoft Macintosh PowerPoint</Application>
  <PresentationFormat>Widescreen</PresentationFormat>
  <Paragraphs>234</Paragraphs>
  <Slides>15</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Wingdings</vt:lpstr>
      <vt:lpstr>Helvetica Neue Light</vt:lpstr>
      <vt:lpstr>Calibri</vt:lpstr>
      <vt:lpstr>DI Template</vt:lpstr>
      <vt:lpstr>PowerPoint Presentation</vt:lpstr>
      <vt:lpstr>Table Design Considerations</vt:lpstr>
      <vt:lpstr>Table Design Considerations continued</vt:lpstr>
      <vt:lpstr>Working with Temp tables and Transient tables</vt:lpstr>
      <vt:lpstr>Working with Temp tables and Transient tables</vt:lpstr>
      <vt:lpstr>Non-Materialized Views vs Materialized Views </vt:lpstr>
      <vt:lpstr>Advantages of Views</vt:lpstr>
      <vt:lpstr>Subqueries Best Practices</vt:lpstr>
      <vt:lpstr>Common Table Expressions (CTE)s</vt:lpstr>
      <vt:lpstr>Common Table Expressions (CTE)s</vt:lpstr>
      <vt:lpstr>Common Table Expressions (CTE)s</vt:lpstr>
      <vt:lpstr>Common Table Expressions (CTE)s</vt:lpstr>
      <vt:lpstr>Hierarchal Data - Recursive CTE example</vt:lpstr>
      <vt:lpstr>Confused? ASK QUESTIONS</vt:lpstr>
      <vt:lpstr>Break &amp; Lab6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cp:lastModifiedBy>Nakayama, Kerry</cp:lastModifiedBy>
  <cp:revision>61</cp:revision>
  <dcterms:modified xsi:type="dcterms:W3CDTF">2020-06-26T04:27:22Z</dcterms:modified>
</cp:coreProperties>
</file>